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68.svg" ContentType="image/svg+xml"/>
  <Override PartName="/ppt/media/image70.svg" ContentType="image/svg+xml"/>
  <Override PartName="/ppt/media/image7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6"/>
  </p:notesMasterIdLst>
  <p:handoutMasterIdLst>
    <p:handoutMasterId r:id="rId47"/>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316" r:id="rId22"/>
    <p:sldId id="10170" r:id="rId23"/>
    <p:sldId id="391" r:id="rId24"/>
    <p:sldId id="286" r:id="rId25"/>
    <p:sldId id="293" r:id="rId26"/>
    <p:sldId id="289" r:id="rId27"/>
    <p:sldId id="10171" r:id="rId28"/>
    <p:sldId id="9697" r:id="rId29"/>
    <p:sldId id="9698" r:id="rId30"/>
    <p:sldId id="10164" r:id="rId31"/>
    <p:sldId id="10165" r:id="rId32"/>
    <p:sldId id="437" r:id="rId33"/>
    <p:sldId id="10303" r:id="rId34"/>
    <p:sldId id="10312" r:id="rId35"/>
    <p:sldId id="446" r:id="rId36"/>
    <p:sldId id="10258" r:id="rId37"/>
    <p:sldId id="448" r:id="rId38"/>
    <p:sldId id="10201" r:id="rId39"/>
    <p:sldId id="9495" r:id="rId40"/>
    <p:sldId id="582" r:id="rId41"/>
    <p:sldId id="583" r:id="rId42"/>
    <p:sldId id="10167" r:id="rId43"/>
    <p:sldId id="584" r:id="rId44"/>
    <p:sldId id="48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316"/>
            <p14:sldId id="10170"/>
            <p14:sldId id="391"/>
            <p14:sldId id="286"/>
            <p14:sldId id="293"/>
            <p14:sldId id="289"/>
            <p14:sldId id="10171"/>
            <p14:sldId id="9697"/>
            <p14:sldId id="9698"/>
            <p14:sldId id="10164"/>
            <p14:sldId id="10165"/>
            <p14:sldId id="437"/>
            <p14:sldId id="10303"/>
            <p14:sldId id="10312"/>
            <p14:sldId id="446"/>
            <p14:sldId id="10258"/>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EEA1F1-FBAB-29E2-6BFF-DB9846D4360E}" name="Akshay Arya" initials="AA" userId="S::akshay.arya@skyquestt.com::611a6814-055e-4dec-8773-237e1bf650f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5" autoAdjust="0"/>
    <p:restoredTop sz="94249" autoAdjust="0"/>
  </p:normalViewPr>
  <p:slideViewPr>
    <p:cSldViewPr snapToGrid="0">
      <p:cViewPr varScale="1">
        <p:scale>
          <a:sx n="80" d="100"/>
          <a:sy n="80" d="100"/>
        </p:scale>
        <p:origin x="821"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esProps" Target="presProps.xml"/><Relationship Id="rId49" Type="http://schemas.openxmlformats.org/officeDocument/2006/relationships/viewProps" Target="viewProps.xml"/><Relationship Id="rId50" Type="http://schemas.openxmlformats.org/officeDocument/2006/relationships/theme" Target="theme/theme1.xml"/><Relationship Id="rId51" Type="http://schemas.openxmlformats.org/officeDocument/2006/relationships/tableStyles" Target="tableStyles.xml"/><Relationship Id="rId52" Type="http://schemas.microsoft.com/office/2018/10/relationships/authors" Target="author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https://skyquestt-my.sharepoint.com/personal/prachi_mishra_skyquestt_com/Documents/Desktop/Big%20Data%20Market/CP_Big%20Data%20Market.xlsx" TargetMode="Externa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C:\Users\Akshay%20Arya\Downloads\drggfd.csv" TargetMode="Externa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numRef>
              <c:f>'Microsoft Corporation'!$I$8:$K$8</c:f>
              <c:numCache>
                <c:formatCode>General</c:formatCode>
                <c:ptCount val="3"/>
                <c:pt idx="0">
                  <c:v>2022</c:v>
                </c:pt>
                <c:pt idx="1">
                  <c:v>2023</c:v>
                </c:pt>
                <c:pt idx="2">
                  <c:v>2024</c:v>
                </c:pt>
              </c:numCache>
            </c:numRef>
          </c:cat>
          <c:val>
            <c:numRef>
              <c:f>'Microsoft Corporation'!$I$9:$K$9</c:f>
              <c:numCache>
                <c:formatCode>0.00</c:formatCode>
                <c:ptCount val="3"/>
                <c:pt idx="0">
                  <c:v>198.27</c:v>
                </c:pt>
                <c:pt idx="1">
                  <c:v>211.91499999999999</c:v>
                </c:pt>
                <c:pt idx="2">
                  <c:v>245.12200000000001</c:v>
                </c:pt>
              </c:numCache>
            </c:numRef>
          </c:val>
          <c:extLst>
            <c:ext xmlns:c16="http://schemas.microsoft.com/office/drawing/2014/chart" uri="{C3380CC4-5D6E-409C-BE32-E72D297353CC}">
              <c16:uniqueId val="{00000000-0A4F-498B-B4A9-8A15BD18D97B}"/>
            </c:ext>
          </c:extLst>
        </c:ser>
        <c:dLbls>
          <c:showLegendKey val="0"/>
          <c:showVal val="0"/>
          <c:showCatName val="0"/>
          <c:showSerName val="0"/>
          <c:showPercent val="0"/>
          <c:showBubbleSize val="0"/>
        </c:dLbls>
        <c:gapWidth val="219"/>
        <c:overlap val="-27"/>
        <c:axId val="521009864"/>
        <c:axId val="521013824"/>
      </c:barChart>
      <c:catAx>
        <c:axId val="521009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521013824"/>
        <c:crosses val="autoZero"/>
        <c:auto val="1"/>
        <c:lblAlgn val="ctr"/>
        <c:lblOffset val="100"/>
        <c:noMultiLvlLbl val="0"/>
      </c:catAx>
      <c:valAx>
        <c:axId val="521013824"/>
        <c:scaling>
          <c:orientation val="minMax"/>
        </c:scaling>
        <c:delete val="1"/>
        <c:axPos val="l"/>
        <c:numFmt formatCode="0.00" sourceLinked="1"/>
        <c:majorTickMark val="none"/>
        <c:minorTickMark val="none"/>
        <c:tickLblPos val="nextTo"/>
        <c:crossAx val="521009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B37-4DBA-9343-E9B9793E67B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B37-4DBA-9343-E9B9793E67B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B37-4DBA-9343-E9B9793E67B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B37-4DBA-9343-E9B9793E67B1}"/>
              </c:ext>
            </c:extLst>
          </c:dPt>
          <c:cat>
            <c:strRef>
              <c:f>drggfd!$E$26:$E$29</c:f>
              <c:strCache>
                <c:ptCount val="4"/>
                <c:pt idx="0">
                  <c:v>Segment 1</c:v>
                </c:pt>
                <c:pt idx="1">
                  <c:v>Segment 2</c:v>
                </c:pt>
                <c:pt idx="2">
                  <c:v>Segment 3</c:v>
                </c:pt>
                <c:pt idx="3">
                  <c:v>Segment 4</c:v>
                </c:pt>
              </c:strCache>
            </c:strRef>
          </c:cat>
          <c:val>
            <c:numRef>
              <c:f>drggfd!$F$26:$F$29</c:f>
              <c:numCache>
                <c:formatCode>General</c:formatCode>
                <c:ptCount val="4"/>
                <c:pt idx="0">
                  <c:v>10</c:v>
                </c:pt>
                <c:pt idx="1">
                  <c:v>7</c:v>
                </c:pt>
                <c:pt idx="2">
                  <c:v>4</c:v>
                </c:pt>
                <c:pt idx="3">
                  <c:v>2</c:v>
                </c:pt>
              </c:numCache>
            </c:numRef>
          </c:val>
          <c:extLst>
            <c:ext xmlns:c16="http://schemas.microsoft.com/office/drawing/2014/chart" uri="{C3380CC4-5D6E-409C-BE32-E72D297353CC}">
              <c16:uniqueId val="{00000008-5B37-4DBA-9343-E9B9793E67B1}"/>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High-Density Polyethylene (HDPE)</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Low-Density Polyethylene (LDPE)</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Polyvinyl Chloride (PVC)</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ser>
          <c:idx val="3"/>
          <c:order val="3"/>
          <c:tx>
            <c:strRef>
              <c:f>Sheet1!$E$1</c:f>
              <c:strCache>
                <c:ptCount val="1"/>
                <c:pt idx="0">
                  <c:v>Polypropylene (PP)</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Sheet1!$E$2:$E$15</c:f>
              <c:numCache>
                <c:formatCode>General</c:formatCode>
                <c:ptCount val="14"/>
                <c:pt idx="0">
                  <c:v>3.5</c:v>
                </c:pt>
                <c:pt idx="1">
                  <c:v>3.7</c:v>
                </c:pt>
                <c:pt idx="2">
                  <c:v>4.0</c:v>
                </c:pt>
                <c:pt idx="3">
                  <c:v>4.3</c:v>
                </c:pt>
                <c:pt idx="4">
                  <c:v>4.7</c:v>
                </c:pt>
                <c:pt idx="5">
                  <c:v>5.0</c:v>
                </c:pt>
                <c:pt idx="6">
                  <c:v>5.4</c:v>
                </c:pt>
                <c:pt idx="7">
                  <c:v>5.8</c:v>
                </c:pt>
                <c:pt idx="8">
                  <c:v>6.2</c:v>
                </c:pt>
                <c:pt idx="9">
                  <c:v>6.7</c:v>
                </c:pt>
                <c:pt idx="10">
                  <c:v>7.2</c:v>
                </c:pt>
                <c:pt idx="11">
                  <c:v>7.7</c:v>
                </c:pt>
                <c:pt idx="12">
                  <c:v>8.4</c:v>
                </c:pt>
                <c:pt idx="13">
                  <c:v>9.0</c:v>
                </c:pt>
              </c:numCache>
            </c:numRef>
          </c:val>
        </c:ser>
        <c:ser>
          <c:idx val="4"/>
          <c:order val="4"/>
          <c:tx>
            <c:strRef>
              <c:f>Sheet1!$F$1</c:f>
              <c:strCache>
                <c:ptCount val="1"/>
                <c:pt idx="0">
                  <c:v>Others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Sheet1!$F$2:$F$15</c:f>
              <c:numCache>
                <c:formatCode>General</c:formatCode>
                <c:ptCount val="14"/>
                <c:pt idx="0">
                  <c:v>3.1</c:v>
                </c:pt>
                <c:pt idx="1">
                  <c:v>3.3</c:v>
                </c:pt>
                <c:pt idx="2">
                  <c:v>3.6</c:v>
                </c:pt>
                <c:pt idx="3">
                  <c:v>3.8</c:v>
                </c:pt>
                <c:pt idx="4">
                  <c:v>4.1</c:v>
                </c:pt>
                <c:pt idx="5">
                  <c:v>4.4</c:v>
                </c:pt>
                <c:pt idx="6">
                  <c:v>4.8</c:v>
                </c:pt>
                <c:pt idx="7">
                  <c:v>5.1</c:v>
                </c:pt>
                <c:pt idx="8">
                  <c:v>5.5</c:v>
                </c:pt>
                <c:pt idx="9">
                  <c:v>5.9</c:v>
                </c:pt>
                <c:pt idx="10">
                  <c:v>6.4</c:v>
                </c:pt>
                <c:pt idx="11">
                  <c:v>6.8</c:v>
                </c:pt>
                <c:pt idx="12">
                  <c:v>7.3</c:v>
                </c:pt>
                <c:pt idx="13">
                  <c:v>7.9</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High-Density Polyethylene (HDPE)</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Low-Density Polyethylene (LDPE)</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Polyvinyl Chloride (PVC)</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ser>
          <c:idx val="3"/>
          <c:order val="3"/>
          <c:tx>
            <c:strRef>
              <c:f>Sheet1!$E$1</c:f>
              <c:strCache>
                <c:ptCount val="1"/>
                <c:pt idx="0">
                  <c:v>Polypropylene (PP)</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Sheet1!$E$2:$E$15</c:f>
              <c:numCache>
                <c:formatCode>General</c:formatCode>
                <c:ptCount val="14"/>
                <c:pt idx="0">
                  <c:v>3.5</c:v>
                </c:pt>
                <c:pt idx="1">
                  <c:v>3.7</c:v>
                </c:pt>
                <c:pt idx="2">
                  <c:v>4.0</c:v>
                </c:pt>
                <c:pt idx="3">
                  <c:v>4.3</c:v>
                </c:pt>
                <c:pt idx="4">
                  <c:v>4.7</c:v>
                </c:pt>
                <c:pt idx="5">
                  <c:v>5.0</c:v>
                </c:pt>
                <c:pt idx="6">
                  <c:v>5.4</c:v>
                </c:pt>
                <c:pt idx="7">
                  <c:v>5.8</c:v>
                </c:pt>
                <c:pt idx="8">
                  <c:v>6.2</c:v>
                </c:pt>
                <c:pt idx="9">
                  <c:v>6.7</c:v>
                </c:pt>
                <c:pt idx="10">
                  <c:v>7.2</c:v>
                </c:pt>
                <c:pt idx="11">
                  <c:v>7.7</c:v>
                </c:pt>
                <c:pt idx="12">
                  <c:v>8.4</c:v>
                </c:pt>
                <c:pt idx="13">
                  <c:v>9.0</c:v>
                </c:pt>
              </c:numCache>
            </c:numRef>
          </c:val>
        </c:ser>
        <c:ser>
          <c:idx val="4"/>
          <c:order val="4"/>
          <c:tx>
            <c:strRef>
              <c:f>Sheet1!$F$1</c:f>
              <c:strCache>
                <c:ptCount val="1"/>
                <c:pt idx="0">
                  <c:v>Others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Sheet1!$F$2:$F$15</c:f>
              <c:numCache>
                <c:formatCode>General</c:formatCode>
                <c:ptCount val="14"/>
                <c:pt idx="0">
                  <c:v>3.1</c:v>
                </c:pt>
                <c:pt idx="1">
                  <c:v>3.3</c:v>
                </c:pt>
                <c:pt idx="2">
                  <c:v>3.6</c:v>
                </c:pt>
                <c:pt idx="3">
                  <c:v>3.8</c:v>
                </c:pt>
                <c:pt idx="4">
                  <c:v>4.1</c:v>
                </c:pt>
                <c:pt idx="5">
                  <c:v>4.4</c:v>
                </c:pt>
                <c:pt idx="6">
                  <c:v>4.8</c:v>
                </c:pt>
                <c:pt idx="7">
                  <c:v>5.1</c:v>
                </c:pt>
                <c:pt idx="8">
                  <c:v>5.5</c:v>
                </c:pt>
                <c:pt idx="9">
                  <c:v>5.9</c:v>
                </c:pt>
                <c:pt idx="10">
                  <c:v>6.4</c:v>
                </c:pt>
                <c:pt idx="11">
                  <c:v>6.8</c:v>
                </c:pt>
                <c:pt idx="12">
                  <c:v>7.3</c:v>
                </c:pt>
                <c:pt idx="13">
                  <c:v>7.9</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High-Density Polyethylene (HDPE)</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Low-Density Polyethylene (LDPE)</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Polyvinyl Chloride (PVC)</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ser>
          <c:idx val="3"/>
          <c:order val="3"/>
          <c:tx>
            <c:strRef>
              <c:f>Sheet1!$E$1</c:f>
              <c:strCache>
                <c:ptCount val="1"/>
                <c:pt idx="0">
                  <c:v>Polypropylene (PP)</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Sheet1!$E$2:$E$15</c:f>
              <c:numCache>
                <c:formatCode>General</c:formatCode>
                <c:ptCount val="14"/>
                <c:pt idx="0">
                  <c:v>3.5</c:v>
                </c:pt>
                <c:pt idx="1">
                  <c:v>3.7</c:v>
                </c:pt>
                <c:pt idx="2">
                  <c:v>4.0</c:v>
                </c:pt>
                <c:pt idx="3">
                  <c:v>4.3</c:v>
                </c:pt>
                <c:pt idx="4">
                  <c:v>4.7</c:v>
                </c:pt>
                <c:pt idx="5">
                  <c:v>5.0</c:v>
                </c:pt>
                <c:pt idx="6">
                  <c:v>5.4</c:v>
                </c:pt>
                <c:pt idx="7">
                  <c:v>5.8</c:v>
                </c:pt>
                <c:pt idx="8">
                  <c:v>6.2</c:v>
                </c:pt>
                <c:pt idx="9">
                  <c:v>6.7</c:v>
                </c:pt>
                <c:pt idx="10">
                  <c:v>7.2</c:v>
                </c:pt>
                <c:pt idx="11">
                  <c:v>7.7</c:v>
                </c:pt>
                <c:pt idx="12">
                  <c:v>8.4</c:v>
                </c:pt>
                <c:pt idx="13">
                  <c:v>9.0</c:v>
                </c:pt>
              </c:numCache>
            </c:numRef>
          </c:val>
        </c:ser>
        <c:ser>
          <c:idx val="4"/>
          <c:order val="4"/>
          <c:tx>
            <c:strRef>
              <c:f>Sheet1!$F$1</c:f>
              <c:strCache>
                <c:ptCount val="1"/>
                <c:pt idx="0">
                  <c:v>Others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Sheet1!$F$2:$F$15</c:f>
              <c:numCache>
                <c:formatCode>General</c:formatCode>
                <c:ptCount val="14"/>
                <c:pt idx="0">
                  <c:v>3.1</c:v>
                </c:pt>
                <c:pt idx="1">
                  <c:v>3.3</c:v>
                </c:pt>
                <c:pt idx="2">
                  <c:v>3.6</c:v>
                </c:pt>
                <c:pt idx="3">
                  <c:v>3.8</c:v>
                </c:pt>
                <c:pt idx="4">
                  <c:v>4.1</c:v>
                </c:pt>
                <c:pt idx="5">
                  <c:v>4.4</c:v>
                </c:pt>
                <c:pt idx="6">
                  <c:v>4.8</c:v>
                </c:pt>
                <c:pt idx="7">
                  <c:v>5.1</c:v>
                </c:pt>
                <c:pt idx="8">
                  <c:v>5.5</c:v>
                </c:pt>
                <c:pt idx="9">
                  <c:v>5.9</c:v>
                </c:pt>
                <c:pt idx="10">
                  <c:v>6.4</c:v>
                </c:pt>
                <c:pt idx="11">
                  <c:v>6.8</c:v>
                </c:pt>
                <c:pt idx="12">
                  <c:v>7.3</c:v>
                </c:pt>
                <c:pt idx="13">
                  <c:v>7.9</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18-09-2025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18-09-2025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516FD7-15E5-4D51-AC1F-DE17248223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594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6.png"/><Relationship Id="rId4" Type="http://schemas.microsoft.com/office/2007/relationships/hdphoto" Target="../media/hdphoto5.wdp"/><Relationship Id="rId5" Type="http://schemas.openxmlformats.org/officeDocument/2006/relationships/image" Target="../media/image37.png"/><Relationship Id="rId6"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image" Target="../media/image45.png"/><Relationship Id="rId5" Type="http://schemas.microsoft.com/office/2007/relationships/hdphoto" Target="../media/hdphoto8.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3.png"/><Relationship Id="rId4" Type="http://schemas.microsoft.com/office/2007/relationships/hdphoto" Target="../media/hdphoto6.wdp"/><Relationship Id="rId5" Type="http://schemas.openxmlformats.org/officeDocument/2006/relationships/chart" Target="../charts/char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0.png"/><Relationship Id="rId3" Type="http://schemas.microsoft.com/office/2007/relationships/hdphoto" Target="../media/hdphoto9.wdp"/><Relationship Id="rId4" Type="http://schemas.openxmlformats.org/officeDocument/2006/relationships/chart" Target="../charts/chart5.xml"/><Relationship Id="rId5" Type="http://schemas.openxmlformats.org/officeDocument/2006/relationships/chart" Target="../charts/char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 Id="rId3" Type="http://schemas.microsoft.com/office/2007/relationships/hdphoto" Target="../media/hdphoto10.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microsoft.com/office/2007/relationships/hdphoto" Target="../media/hdphoto11.wdp"/><Relationship Id="rId4" Type="http://schemas.openxmlformats.org/officeDocument/2006/relationships/image" Target="../media/image4.png"/><Relationship Id="rId5" Type="http://schemas.openxmlformats.org/officeDocument/2006/relationships/image" Target="../media/image53.png"/><Relationship Id="rId6" Type="http://schemas.openxmlformats.org/officeDocument/2006/relationships/image" Target="../media/image54.GIF"/><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microsoft.com/office/2007/relationships/hdphoto" Target="../media/hdphoto12.wdp"/><Relationship Id="rId11" Type="http://schemas.openxmlformats.org/officeDocument/2006/relationships/image" Target="../media/image58.png"/><Relationship Id="rId12" Type="http://schemas.microsoft.com/office/2007/relationships/hdphoto" Target="../media/hdphoto13.wdp"/><Relationship Id="rId13" Type="http://schemas.openxmlformats.org/officeDocument/2006/relationships/image" Target="../media/image59.png"/><Relationship Id="rId14" Type="http://schemas.microsoft.com/office/2007/relationships/hdphoto" Target="../media/hdphoto14.wdp"/><Relationship Id="rId15" Type="http://schemas.openxmlformats.org/officeDocument/2006/relationships/image" Target="../media/image60.png"/><Relationship Id="rId16"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 Id="rId3"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4.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5.png"/><Relationship Id="rId7" Type="http://schemas.openxmlformats.org/officeDocument/2006/relationships/hyperlink" Target="https://www.facebook.com/STI4SDG/" TargetMode="External"/><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svg"/><Relationship Id="rId11" Type="http://schemas.openxmlformats.org/officeDocument/2006/relationships/image" Target="../media/image69.png"/><Relationship Id="rId12" Type="http://schemas.openxmlformats.org/officeDocument/2006/relationships/image" Target="../media/image70.svg"/><Relationship Id="rId13" Type="http://schemas.openxmlformats.org/officeDocument/2006/relationships/image" Target="../media/image71.png"/><Relationship Id="rId14" Type="http://schemas.openxmlformats.org/officeDocument/2006/relationships/image" Target="../media/image72.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Material Type: High-Density Polyethylene (HDPE), Low-Density Polyethylene (LDPE), Polyvinyl Chloride (PVC), Polypropylene (PP), Others
By Composite Type: Capped Composite, Uncapped Composite
By Application: Residential, Non-Residential
By Construction Type: Repairs &amp; Remodeling, New Decks
By Distribution Channel: Online, Offline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PLASTIC DECKING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North American Deck and Railing Association (NADRA)</a:t>
                      </a:r>
                    </a:p>
                  </a:txBody>
                  <a:tcPr marL="9525" marR="9525" marT="9525" marB="0" anchor="ctr"/>
                </a:tc>
                <a:tc>
                  <a:txBody>
                    <a:bodyPr/>
                    <a:lstStyle/>
                    <a:p>
                      <a:pPr marL="91440" algn="l" fontAlgn="b"/>
                      <a:r>
                        <a:rPr lang="en-US" sz="1100" kern="1200" dirty="0">
                          <a:solidFill>
                            <a:schemeClr val="dk1"/>
                          </a:solidFill>
                          <a:latin typeface="+mn-lt"/>
                          <a:ea typeface="+mn-ea"/>
                          <a:cs typeface="+mn-cs"/>
                        </a:rPr>
                        <a:t>Construction and Building Materials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The Plastics Industry Association (PLASTICS)</a:t>
                      </a:r>
                    </a:p>
                  </a:txBody>
                  <a:tcPr marL="9525" marR="9525" marT="9525" marB="0" anchor="ctr"/>
                </a:tc>
                <a:tc>
                  <a:txBody>
                    <a:bodyPr/>
                    <a:lstStyle/>
                    <a:p>
                      <a:pPr marL="91440" algn="l" fontAlgn="b"/>
                      <a:r>
                        <a:rPr lang="en-US" sz="1100" kern="1200" dirty="0">
                          <a:solidFill>
                            <a:schemeClr val="dk1"/>
                          </a:solidFill>
                          <a:latin typeface="+mn-lt"/>
                          <a:ea typeface="+mn-ea"/>
                          <a:cs typeface="+mn-cs"/>
                        </a:rPr>
                        <a:t>Composites Part A: Applied Science and Manufacturing</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ASTM International</a:t>
                      </a:r>
                    </a:p>
                  </a:txBody>
                  <a:tcPr marL="9525" marR="9525" marT="9525" marB="0" anchor="ctr"/>
                </a:tc>
                <a:tc>
                  <a:txBody>
                    <a:bodyPr/>
                    <a:lstStyle/>
                    <a:p>
                      <a:pPr marL="91440" algn="l" fontAlgn="b"/>
                      <a:r>
                        <a:rPr lang="en-US" sz="1100" kern="1200" dirty="0">
                          <a:solidFill>
                            <a:schemeClr val="dk1"/>
                          </a:solidFill>
                          <a:latin typeface="+mn-lt"/>
                          <a:ea typeface="+mn-ea"/>
                          <a:cs typeface="+mn-cs"/>
                        </a:rPr>
                        <a:t>Composites Science and Technology</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International Code Council (ICC)</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Applied Polymer Science</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U.S. Consumer Product Safety Commission (CPSC)</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Vinyl &amp; Additive Technology</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PLASTIC DECKING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400110"/>
          </a:xfrm>
          <a:prstGeom prst="rect">
            <a:avLst/>
          </a:prstGeom>
          <a:noFill/>
        </p:spPr>
        <p:txBody>
          <a:bodyPr wrap="square">
            <a:spAutoFit/>
          </a:bodyPr>
          <a:lstStyle/>
          <a:p>
            <a:pPr algn="just">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Plastic Decking Market is valued at USD 6.1 Billion in 2024, and is expected to reach USD 13.2 Billion by 2032. The market shows a steady CAGR of 10.1% from 2025 to 2032. Rising consumer demand for low‑maintenance, weather‑resistant outdoor living spaces, shifting preferences toward sustainable recycled-resin formulations, and stricter durability and fire-safety standards are driving growth in the plastic decking market. Product innovation — capped composites, high-realism embossing, improved fastener systems, and recyclable blends — plus channel expansion via big-box retailers and professional contractors are reshaping competition among established manufacturers, building-material conglomerates, and nimble regional specialists. Premiumization, product differentiation, and consolidation will define near-term dynamics, while long-term growth will be supported by circular‑economy initiatives, geographic expansion into emerging markets, and integration with landscape-design and smart-home ecosystems.</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PLASTIC DECKING MARKET SIZE, (USD BILLION)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6.1</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13.2</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334464"/>
            <a:ext cx="5751286" cy="246221"/>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Durability and Low Maintenance: Innovations in composite materials and co-extrusion technologies have significantly extended lifespan and reduced upkeep costs for plastic decking. Homeowners and commercial buyers value boards resistant to rot, insects, staining, and fading, lowering lifetime expenditure. Manufacturers emphasize warranties and performance data to build trust. Reduced need for painting, sealing, or replacement accelerates adoption. This reliability supports premium pricing, broadens installer acceptance, and encourages specification in new construction and renovation projects driven by cost-conscious buyers and sustainability preferences.
Environmental Regulations and Recycling Incentives: Strengthening regulations on timber harvesting and incentives for recycled content encourage adoption of plastic decking made from post-consumer and post-industrial plastics. Policies promoting circular economy, extended producer responsibility, and landfill diversion reduce raw material costs and support certification claims. Public procurement preferences for sustainable building materials create market pull. Investment in take-back programs and recycling infrastructure improves feedstock availability, enabling manufacturers to scale production of decking meeting building standards and consumer demand for low-carbon products.</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PLASTIC DECKING MARKET</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PLASTIC DECKING MARKET</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6.1 BILLION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1"/>
            <a:ext cx="6547970" cy="681825"/>
          </a:xfrm>
        </p:spPr>
        <p:txBody>
          <a:bodyPr anchor="t">
            <a:noAutofit/>
          </a:bodyPr>
          <a:lstStyle/>
          <a:p>
            <a:pPr>
              <a:lnSpc>
                <a:spcPct val="100000"/>
              </a:lnSpc>
            </a:pPr>
            <a:r>
              <a:rPr lang="en-US" dirty="0">
                <a:solidFill>
                  <a:schemeClr val="accent1"/>
                </a:solidFill>
              </a:rPr>
              <a:t>MARKET DYNAMICS &amp; OUTLOOK</a:t>
            </a:r>
            <a:r>
              <a:rPr lang="en-IN" dirty="0">
                <a:solidFill>
                  <a:schemeClr val="accent1"/>
                </a:solidFill>
              </a:rPr>
              <a:t>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82750" y="5240344"/>
            <a:ext cx="7321550" cy="1500187"/>
          </a:xfrm>
        </p:spPr>
        <p:txBody>
          <a:bodyPr>
            <a:normAutofit/>
          </a:bodyPr>
          <a:lstStyle/>
          <a:p>
            <a:r>
              <a:rPr lang="en-US" sz="1400" b="1" dirty="0">
                <a:solidFill>
                  <a:schemeClr val="tx1"/>
                </a:solidFill>
              </a:rPr>
              <a:t>PLASTIC DECKING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279550" y="510612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482750" y="567496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548342" y="208552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US" dirty="0"/>
              <a:t>MARKET DYNAMICS &amp; OUTLOOK</a:t>
            </a:r>
            <a:r>
              <a:rPr lang="en-IN" dirty="0"/>
              <a:t> </a:t>
            </a:r>
            <a:endParaRPr lang="en-IN" sz="1800" dirty="0"/>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(1/X)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767293984"/>
              </p:ext>
            </p:extLst>
          </p:nvPr>
        </p:nvGraphicFramePr>
        <p:xfrm>
          <a:off x="333828" y="914400"/>
          <a:ext cx="11494377" cy="51286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19095">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Homeowners increasingly choose plastic decking for minimal upkeep compared to traditional wood, eliminating frequent sanding, staining, and sealing. Brands such as Trex and TimberTech promote boards that resist rot, mold, and termite damage, making them attractive for coastal and humid regions. Installers note reduced callback rates and simpler maintenance schedules. Real estate agents cite improved curb appeal with consistent color retention. The practical benefits translate into predictable long‑term performance, easing property management and reducing time spent on seasonal deck care.
Environmental concerns and corporate sustainability targets drive demand for decking made from recycled plastics and composites, converting waste streams into durable building materials. Manufacturers such as Trex and Fiberon incorporate reclaimed plastic film and post‑consumer content into decking profiles, reducing landfill burden while offering long life. Municipal recycling programs and construction firms increasingly specify recycled‑content products for green building projects. The visible use of recycled decking on promenades and patios serves as a demonstrable commitment to circularity and responsible sourcing.
Advances in polymer formulation and surface engineering have elevated plastic decking performance, with capped composites and PVC boards offering superior UV resistance, stain protection, and realistic grain textures. Manufacturers like AZEK and TimberTech utilize multi‑layer caps and specialized stabilizers to fight fading and surface wear in sun‑exposed installations. Improved extrusion and co‑extrusion processes yield more consistent profiles, reducing field trimming and installation time. Landscape architects and contractors value predictable tolerances and non‑porous surfaces for emphasis on safety, aesthetics, and longevity.
Evolving building codes and safety standards influence plastic decking adoption in commercial and multifamily projects, where architects and developers require materials that satisfy fire and slip performance criteria. Specification practices now favor tested, certified decking for balconies, rooftop terraces, and poolside areas. Suppliers have introduced fire‑rated profiles and textured, wet‑weather surfaces to meet these demands, and completed installations in hotels and municipal boardwalks illustrate compliance. This code‑driven environment compels manufacturers to prioritize testing, documentation, and transparent performance data during procurement.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Growing Preference for Low Maintenance Plastic Decking Solutions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7" name="TextBox 6">
            <a:extLst>
              <a:ext uri="{FF2B5EF4-FFF2-40B4-BE49-F238E27FC236}">
                <a16:creationId xmlns:a16="http://schemas.microsoft.com/office/drawing/2014/main" id="{72D1B906-EB54-4F8E-B9D9-EEA9D4E2240D}"/>
              </a:ext>
            </a:extLst>
          </p:cNvPr>
          <p:cNvSpPr txBox="1"/>
          <p:nvPr/>
        </p:nvSpPr>
        <p:spPr>
          <a:xfrm>
            <a:off x="931182" y="6376772"/>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market drivers &amp; opportunities  only for representation view . </a:t>
            </a:r>
            <a:r>
              <a:rPr lang="en-US" sz="800" b="1" i="1" dirty="0">
                <a:solidFill>
                  <a:prstClr val="black"/>
                </a:solidFill>
                <a:latin typeface="Poppins"/>
                <a:sym typeface="Poppins Bold"/>
              </a:rPr>
              <a:t>Our </a:t>
            </a:r>
            <a:r>
              <a:rPr lang="en-US" sz="800" b="1" i="1">
                <a:solidFill>
                  <a:prstClr val="black"/>
                </a:solidFill>
                <a:latin typeface="Poppins"/>
                <a:sym typeface="Poppins Bold"/>
              </a:rPr>
              <a:t>details analysis </a:t>
            </a:r>
            <a:r>
              <a:rPr kumimoji="0" lang="en-US" sz="800" b="1" i="1" u="none" strike="noStrike" kern="0" cap="none" spc="0" normalizeH="0" baseline="0" noProof="0">
                <a:ln>
                  <a:noFill/>
                </a:ln>
                <a:solidFill>
                  <a:prstClr val="black"/>
                </a:solidFill>
                <a:effectLst/>
                <a:uLnTx/>
                <a:uFillTx/>
                <a:latin typeface="Poppins"/>
                <a:ea typeface="+mn-ea"/>
                <a:cs typeface="Poppins Bold"/>
                <a:sym typeface="Poppins Bold"/>
              </a:rPr>
              <a:t>will </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be covered in the Final Report.</a:t>
            </a:r>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(2/X)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964406852"/>
              </p:ext>
            </p:extLst>
          </p:nvPr>
        </p:nvGraphicFramePr>
        <p:xfrm>
          <a:off x="333828" y="914400"/>
          <a:ext cx="11494377" cy="514605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3647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Manufacturers and specifiers increasingly embrace circular economy principles, pushing recycled plastics into decking supply chains. Companies such as Trex source plastic film collected at retailers and combine it with reclaimed wood fibers to produce composite boards, while producers like NewTechWood use reclaimed polymers and natural fillers. Municipal procurement guidelines and park authorities are favoring materials with recycled content for boardwalks and marina projects, driven by longevity and lower maintenance needs compared with traditional timber alternatives in sensitive coastal environments globally.
Closed-loop initiatives and retailer partnerships are reshaping raw material sourcing, with collection programs diverting plastic film and packaging from waste streams into decking production. Trex's store drop-off collaborations with reclaimers illustrate how supply chains capture flexible plastics otherwise destined for landfill. Recyclers and manufacturers work to overcome contamination and sorting challenges through improved logistics and specifications. These efforts create predictable feedstock for polymer extrusion, enabling consistent product quality and helping brands deliver durable, weather-resistant decking alternatives to traditional timber markets.
Regulatory frameworks and green building standards elevate recycled-content decking in specification. Manufacturers pursue environmental product declarations and certifications to demonstrate life cycle benefits, enabling composite boards to contribute to recycled-content credits under programs such as LEED. Public agencies and architects increasingly require sustainability attributes for waterfront, park, and streetscape projects, favoring polymer-based decking for predictable maintenance profiles. This compliance-driven demand incentivizes investment in recycling infrastructure and quality control, strengthening material circularity while responding to stakeholder expectations for demonstrated environmental performance.
Material science advances permit higher reclaimed polymer incorporation while maintaining structural integrity and aesthetic appeal. Capping and co-extrusion techniques developed by brands enhance UV and stain resistance, allowing recycled-content boards to rival traditional species in coastal and wetland applications. Field implementations on public boardwalks and marina docks demonstrate long-term performance under salt exposure and heavy foot traffic. Modular board designs and emerging take-back pilots make end-of-life recovery feasible, reinforcing circularity by enabling remanufacture of decking components into new building products.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Circular Economy Driving Recycled Plastics Adoption in Decking</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3142256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PLASTIC DECKING MARKET (USD BILLION)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MATERIAL TYPE</a:t>
            </a:r>
          </a:p>
        </p:txBody>
      </p:sp>
      <p:sp>
        <p:nvSpPr>
          <p:cNvPr id="51" name="Rectangle 50"/>
          <p:cNvSpPr/>
          <p:nvPr/>
        </p:nvSpPr>
        <p:spPr>
          <a:xfrm>
            <a:off x="457200" y="2103120"/>
            <a:ext cx="2109216" cy="123444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High-Density Polyethylene (HDPE)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Low-Density Polyethylene (LDPE)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Polyvinyl Chloride (PVC)</a:t>
            </a:r>
          </a:p>
          <a:p>
            <a:pPr algn="l" marL="190500" indent="-190500">
              <a:marL val="635000"/>
              <a:indent val="-241300"/>
              <a:buChar char="○"/>
              <a:buFont typeface="Symbol"/>
              <a:buClr>
                <a:srgbClr val="000000"/>
              </a:buClr>
              <a:spcAft>
                <a:spcPts val="600"/>
              </a:spcAft>
              <a:lnSpc>
                <a:spcPts val="1800"/>
              </a:lnSpc>
            </a:pPr>
            <a:r>
              <a:rPr sz="1000">
                <a:solidFill>
                  <a:srgbClr val="000000"/>
                </a:solidFill>
              </a:rPr>
              <a:t>Polypropylene (PP)</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Others</a:t>
            </a:r>
          </a:p>
        </p:txBody>
      </p:sp>
      <p:sp>
        <p:nvSpPr>
          <p:cNvPr id="52" name="Rounded Rectangle 51"/>
          <p:cNvSpPr/>
          <p:nvPr/>
        </p:nvSpPr>
        <p:spPr>
          <a:xfrm>
            <a:off x="2749296"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COMPOSITE TYPE</a:t>
            </a:r>
          </a:p>
        </p:txBody>
      </p:sp>
      <p:sp>
        <p:nvSpPr>
          <p:cNvPr id="53" name="Rectangle 52"/>
          <p:cNvSpPr/>
          <p:nvPr/>
        </p:nvSpPr>
        <p:spPr>
          <a:xfrm>
            <a:off x="2749296"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Capped Composite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Uncapped Composite</a:t>
            </a:r>
          </a:p>
        </p:txBody>
      </p:sp>
      <p:sp>
        <p:nvSpPr>
          <p:cNvPr id="54" name="Rounded Rectangle 53"/>
          <p:cNvSpPr/>
          <p:nvPr/>
        </p:nvSpPr>
        <p:spPr>
          <a:xfrm>
            <a:off x="5041392"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5" name="Rectangle 54"/>
          <p:cNvSpPr/>
          <p:nvPr/>
        </p:nvSpPr>
        <p:spPr>
          <a:xfrm>
            <a:off x="5041392"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Residential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Non-Residential</a:t>
            </a:r>
          </a:p>
        </p:txBody>
      </p:sp>
      <p:sp>
        <p:nvSpPr>
          <p:cNvPr id="56" name="Rounded Rectangle 55"/>
          <p:cNvSpPr/>
          <p:nvPr/>
        </p:nvSpPr>
        <p:spPr>
          <a:xfrm>
            <a:off x="7333488"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CONSTRUCTION TYPE</a:t>
            </a:r>
          </a:p>
        </p:txBody>
      </p:sp>
      <p:sp>
        <p:nvSpPr>
          <p:cNvPr id="57" name="Rectangle 56"/>
          <p:cNvSpPr/>
          <p:nvPr/>
        </p:nvSpPr>
        <p:spPr>
          <a:xfrm>
            <a:off x="7333488"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Repairs &amp; Remodeling</a:t>
            </a:r>
          </a:p>
          <a:p>
            <a:pPr algn="l" marL="190500" indent="-190500">
              <a:marL val="635000"/>
              <a:indent val="-241300"/>
              <a:buChar char="○"/>
              <a:buFont typeface="Symbol"/>
              <a:buClr>
                <a:srgbClr val="000000"/>
              </a:buClr>
              <a:spcAft>
                <a:spcPts val="600"/>
              </a:spcAft>
              <a:lnSpc>
                <a:spcPts val="1800"/>
              </a:lnSpc>
            </a:pPr>
            <a:r>
              <a:rPr sz="1000">
                <a:solidFill>
                  <a:srgbClr val="000000"/>
                </a:solidFill>
              </a:rPr>
              <a:t>New Decks</a:t>
            </a:r>
          </a:p>
        </p:txBody>
      </p:sp>
      <p:sp>
        <p:nvSpPr>
          <p:cNvPr id="58" name="Rounded Rectangle 57"/>
          <p:cNvSpPr/>
          <p:nvPr/>
        </p:nvSpPr>
        <p:spPr>
          <a:xfrm>
            <a:off x="9625584"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DISTRIBUTION CHANNEL</a:t>
            </a:r>
          </a:p>
        </p:txBody>
      </p:sp>
      <p:sp>
        <p:nvSpPr>
          <p:cNvPr id="59" name="Rectangle 58"/>
          <p:cNvSpPr/>
          <p:nvPr/>
        </p:nvSpPr>
        <p:spPr>
          <a:xfrm>
            <a:off x="9625584"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Online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Offline</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RESTRAINTS &amp; CHALLENGES [1/X]</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543806729"/>
              </p:ext>
            </p:extLst>
          </p:nvPr>
        </p:nvGraphicFramePr>
        <p:xfrm>
          <a:off x="333828" y="914400"/>
          <a:ext cx="11494377" cy="511379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8150">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675641">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High upfront prices for plastic decking deter many homeowners and builders despite long-term benefits recognized by manufacturers. Homeowners often choose traditional wood or pressure-treated lumber because of lower initial expenditure and familiar installation methods, as seen in suburban home renovation decisions. Even institutional buyers like multiunit housing managers may prefer conventional materials to meet tight renovation budgets. Retailers report hesitation among first-time buyers who prioritize short-term costs, creating a market barrier that slows adoption of premium plastic decking alternatives today.
Performance concerns such as color fading, surface scratching, and thermal expansion raise doubts among consumers and contractors. Homeowners report visible discoloration after prolonged sun exposure in coastal areas, while installers note that fastening systems and expansion gaps differ from wood practices. Contractors who focused on timber must learn handling and acclimation techniques, increasing on-site labor complexity. These practical factors encourage conservative recommendations by builders, limiting specification of plastic decking in demanding settings like beachfront or high-traffic commercial projects more broadly.
End-of-life disposal and recycling limitations challenge manufacturers and local governments handling plastic decking. Composite boards that blend polymers with wood flour complicate recycling and have led some recycling centers to refuse mixed-material decking. Waste managers and environmental groups cite difficulties separating constituents, while some manufacturers pilot take-back or closed-loop recovery programs. The lack of standardized recycling protocols and limited local infrastructure often results in landfilling or energy recovery, weakening the sustainability claims that manufacturers use to promote plastic decking alternatives.
Supply chain dependencies, raw material variability constrain production and increase uncertainty for plastic decking producers. Sourcing consistent-quality polymers and fillers can be difficult when resin availability fluctuates, with other industries prioritizing feedstock and forcing manufacturers to adjust formulations. Some producers incorporate higher recycled content to meet sustainability goals, but variable feedstock purity causes color and structural inconsistencies. These factors lengthen lead times and complicate quality control, prompting contractors to prefer familiar materials with predictable performance in residential and commercial projects.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High Initial Costs and Perception Challenges Restrict Adoption</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589055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PLASTIC DECKING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310751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Patent Analysis
Customer &amp; Buying Criteria Analysis
Value Chain Analysis
Technology Analysis</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PLASTIC DECKING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Material Type
By Composite Type
By Application
By Construction Type
By Distribution Channel</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89832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MATERIAL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PLASTIC DECKING MARKET SIZE,  BY MATERIAL TYPE, 2019-2032 (USD BILLION)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257860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36837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High-Density Polyethylene (HDPE)</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Low-Density Polyethylene (LDPE)</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Polyvinyl Chloride (PVC)</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Polypropylene (PP)</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Others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6">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PLASTIC DECKING MARKET-</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497324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PLASTIC DECKING MARKET: REGIONAL ANALYSIS, 2019-2032 (USD BILLION)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MATERIAL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PLASTIC DECKING MARKET SIZE,  BY MATERIAL TYPE, 2019-2032 (USD BILLION)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257860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36837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High-Density Polyethylene (HDPE)</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Low-Density Polyethylene (LDPE)</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Polyvinyl Chloride (PVC)</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Polypropylene (PP)</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Others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6">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MATERIAL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PLASTIC DECKING MARKET SIZE,  BY MATERIAL TYPE, 2019-2032 (USD BILLION)</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257860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36837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High-Density Polyethylene (HDPE)</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Low-Density Polyethylene (LDPE)</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Polyvinyl Chloride (PVC)</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Polypropylene (PP)</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Others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6">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PLASTIC DECKING MARKET (USD BILLION)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LANDSCAPE</a:t>
            </a:r>
            <a:br>
              <a:rPr lang="en-US" sz="3200" dirty="0">
                <a:solidFill>
                  <a:schemeClr val="accent1"/>
                </a:solidFill>
              </a:rPr>
            </a:br>
            <a:r>
              <a:rPr lang="en-US" sz="1800" b="1" dirty="0">
                <a:solidFill>
                  <a:schemeClr val="tx1"/>
                </a:solidFill>
                <a:latin typeface="+mn-lt"/>
              </a:rPr>
              <a:t>Competitive Dashboard</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PLASTIC DECKING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948153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15A8B-D17A-8011-4532-45445AE47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75DF2-29FC-CCCC-88DE-2A755BF01495}"/>
              </a:ext>
            </a:extLst>
          </p:cNvPr>
          <p:cNvSpPr>
            <a:spLocks noGrp="1"/>
          </p:cNvSpPr>
          <p:nvPr>
            <p:ph type="title"/>
          </p:nvPr>
        </p:nvSpPr>
        <p:spPr/>
        <p:txBody>
          <a:bodyPr/>
          <a:lstStyle/>
          <a:p>
            <a:r>
              <a:rPr lang="en-IN" dirty="0"/>
              <a:t>COMPETITIVE LANDSCAPE</a:t>
            </a:r>
          </a:p>
        </p:txBody>
      </p:sp>
      <p:pic>
        <p:nvPicPr>
          <p:cNvPr id="4" name="Picture 3">
            <a:extLst>
              <a:ext uri="{FF2B5EF4-FFF2-40B4-BE49-F238E27FC236}">
                <a16:creationId xmlns:a16="http://schemas.microsoft.com/office/drawing/2014/main" id="{BE5F54B6-B152-3159-7683-CD2B854730A8}"/>
              </a:ext>
            </a:extLst>
          </p:cNvPr>
          <p:cNvPicPr>
            <a:picLocks noChangeAspect="1"/>
          </p:cNvPicPr>
          <p:nvPr/>
        </p:nvPicPr>
        <p:blipFill>
          <a:blip r:embed="rId2"/>
          <a:srcRect b="7817"/>
          <a:stretch>
            <a:fillRect/>
          </a:stretch>
        </p:blipFill>
        <p:spPr>
          <a:xfrm>
            <a:off x="606966" y="1020932"/>
            <a:ext cx="5489034" cy="2703344"/>
          </a:xfrm>
          <a:prstGeom prst="rect">
            <a:avLst/>
          </a:prstGeom>
        </p:spPr>
      </p:pic>
      <p:sp>
        <p:nvSpPr>
          <p:cNvPr id="5" name="TextBox 16">
            <a:extLst>
              <a:ext uri="{FF2B5EF4-FFF2-40B4-BE49-F238E27FC236}">
                <a16:creationId xmlns:a16="http://schemas.microsoft.com/office/drawing/2014/main" id="{DB26F746-7CFA-6A52-BCBD-FE7F3ACAC72A}"/>
              </a:ext>
            </a:extLst>
          </p:cNvPr>
          <p:cNvSpPr txBox="1"/>
          <p:nvPr/>
        </p:nvSpPr>
        <p:spPr>
          <a:xfrm>
            <a:off x="732379" y="1507632"/>
            <a:ext cx="2315914" cy="427681"/>
          </a:xfrm>
          <a:prstGeom prst="rect">
            <a:avLst/>
          </a:prstGeom>
          <a:solidFill>
            <a:srgbClr val="FFFFFF"/>
          </a:solidFill>
          <a:ln w="12700">
            <a:miter lim="400000"/>
          </a:ln>
        </p:spPr>
        <p:txBody>
          <a:bodyPr wrap="square" lIns="22860" rIns="22860">
            <a:spAutoFit/>
          </a:bodyPr>
          <a:lstStyle/>
          <a:p>
            <a:pPr>
              <a:lnSpc>
                <a:spcPct val="150000"/>
              </a:lnSpc>
              <a:defRPr sz="2000">
                <a:solidFill>
                  <a:srgbClr val="000000"/>
                </a:solidFill>
                <a:latin typeface="Poppins Medium"/>
                <a:ea typeface="Poppins Medium"/>
                <a:cs typeface="Poppins Medium"/>
                <a:sym typeface="Poppins Medium"/>
              </a:defRPr>
            </a:pPr>
            <a:r>
              <a:rPr sz="500" dirty="0">
                <a:solidFill>
                  <a:srgbClr val="000000"/>
                </a:solidFill>
                <a:latin typeface="+mj-lt"/>
                <a:ea typeface="Cambria" panose="02040503050406030204" pitchFamily="18" charset="0"/>
                <a:cs typeface="Poppins Medium"/>
                <a:sym typeface="Poppins Medium"/>
              </a:rPr>
              <a:t>The following figure represents the market positioning of  Plastic Decking Market  players for the year 2024. The market positioning of the leading player is done considering the following points:</a:t>
            </a:r>
            <a:r>
              <a:rPr lang="en-US" sz="500" dirty="0">
                <a:solidFill>
                  <a:srgbClr val="000000"/>
                </a:solidFill>
                <a:latin typeface="+mj-lt"/>
                <a:ea typeface="Cambria" panose="02040503050406030204" pitchFamily="18" charset="0"/>
                <a:cs typeface="Poppins Medium"/>
                <a:sym typeface="Poppins Medium"/>
              </a:rPr>
              <a:t/>
            </a:r>
            <a:r>
              <a:rPr lang="en-US" sz="500" b="1" dirty="0">
                <a:solidFill>
                  <a:srgbClr val="7340CC"/>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IN"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endParaRPr sz="500" dirty="0">
              <a:solidFill>
                <a:srgbClr val="000000"/>
              </a:solidFill>
              <a:latin typeface="+mj-lt"/>
              <a:ea typeface="Cambria" panose="02040503050406030204" pitchFamily="18" charset="0"/>
              <a:cs typeface="Poppins Medium"/>
              <a:sym typeface="Calibri" panose="020F0502020204030204"/>
            </a:endParaRPr>
          </a:p>
        </p:txBody>
      </p:sp>
      <p:pic>
        <p:nvPicPr>
          <p:cNvPr id="7" name="Picture 6">
            <a:extLst>
              <a:ext uri="{FF2B5EF4-FFF2-40B4-BE49-F238E27FC236}">
                <a16:creationId xmlns:a16="http://schemas.microsoft.com/office/drawing/2014/main" id="{082E6D5D-5CEF-5EEA-0B07-39F17B7A732F}"/>
              </a:ext>
            </a:extLst>
          </p:cNvPr>
          <p:cNvPicPr>
            <a:picLocks noChangeAspect="1"/>
          </p:cNvPicPr>
          <p:nvPr/>
        </p:nvPicPr>
        <p:blipFill>
          <a:blip r:embed="rId3"/>
          <a:srcRect b="7308"/>
          <a:stretch>
            <a:fillRect/>
          </a:stretch>
        </p:blipFill>
        <p:spPr>
          <a:xfrm>
            <a:off x="6310988" y="1020930"/>
            <a:ext cx="5458871" cy="2703345"/>
          </a:xfrm>
          <a:prstGeom prst="rect">
            <a:avLst/>
          </a:prstGeom>
        </p:spPr>
      </p:pic>
      <p:pic>
        <p:nvPicPr>
          <p:cNvPr id="8" name="Picture 7">
            <a:extLst>
              <a:ext uri="{FF2B5EF4-FFF2-40B4-BE49-F238E27FC236}">
                <a16:creationId xmlns:a16="http://schemas.microsoft.com/office/drawing/2014/main" id="{5A1955FE-FB05-2B6C-1F60-FAD3D0D92568}"/>
              </a:ext>
            </a:extLst>
          </p:cNvPr>
          <p:cNvPicPr>
            <a:picLocks noChangeAspect="1"/>
          </p:cNvPicPr>
          <p:nvPr/>
        </p:nvPicPr>
        <p:blipFill>
          <a:blip r:embed="rId4"/>
          <a:srcRect b="11579"/>
          <a:stretch>
            <a:fillRect/>
          </a:stretch>
        </p:blipFill>
        <p:spPr>
          <a:xfrm>
            <a:off x="606966" y="3919708"/>
            <a:ext cx="5489034" cy="2433468"/>
          </a:xfrm>
          <a:prstGeom prst="rect">
            <a:avLst/>
          </a:prstGeom>
        </p:spPr>
      </p:pic>
      <p:pic>
        <p:nvPicPr>
          <p:cNvPr id="10" name="Picture 9">
            <a:extLst>
              <a:ext uri="{FF2B5EF4-FFF2-40B4-BE49-F238E27FC236}">
                <a16:creationId xmlns:a16="http://schemas.microsoft.com/office/drawing/2014/main" id="{8D065731-CEC4-FBCA-EBC9-8CDF226F5E79}"/>
              </a:ext>
            </a:extLst>
          </p:cNvPr>
          <p:cNvPicPr>
            <a:picLocks noChangeAspect="1"/>
          </p:cNvPicPr>
          <p:nvPr/>
        </p:nvPicPr>
        <p:blipFill>
          <a:blip r:embed="rId5"/>
          <a:srcRect b="10281"/>
          <a:stretch>
            <a:fillRect/>
          </a:stretch>
        </p:blipFill>
        <p:spPr>
          <a:xfrm>
            <a:off x="6310988" y="3919704"/>
            <a:ext cx="5366662" cy="2433467"/>
          </a:xfrm>
          <a:prstGeom prst="rect">
            <a:avLst/>
          </a:prstGeom>
        </p:spPr>
      </p:pic>
    </p:spTree>
    <p:extLst>
      <p:ext uri="{BB962C8B-B14F-4D97-AF65-F5344CB8AC3E}">
        <p14:creationId xmlns:p14="http://schemas.microsoft.com/office/powerpoint/2010/main" val="2609631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64009005"/>
              </p:ext>
            </p:extLst>
          </p:nvPr>
        </p:nvGraphicFramePr>
        <p:xfrm>
          <a:off x="463127" y="1220507"/>
          <a:ext cx="11271673" cy="455492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Trex Company,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1,838</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1.15 billion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Industry Type</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1996</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PLASTIC DECKING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54357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A7FF3-16E5-0DF8-1551-309973618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48073-DC4D-46C7-218F-1170AE50FB8D}"/>
              </a:ext>
            </a:extLst>
          </p:cNvPr>
          <p:cNvSpPr>
            <a:spLocks noGrp="1"/>
          </p:cNvSpPr>
          <p:nvPr>
            <p:ph type="title"/>
          </p:nvPr>
        </p:nvSpPr>
        <p:spPr/>
        <p:txBody>
          <a:bodyPr>
            <a:normAutofit/>
          </a:bodyPr>
          <a:lstStyle/>
          <a:p>
            <a:r>
              <a:rPr lang="en-IN" sz="1800" b="1" dirty="0">
                <a:latin typeface="Poppins"/>
              </a:rPr>
              <a:t>Trex Company, Inc. - COMPANY OVERVIEW</a:t>
            </a:r>
            <a:r>
              <a:rPr lang="en-US" b="1" dirty="0"/>
              <a:t/>
            </a:r>
          </a:p>
        </p:txBody>
      </p:sp>
      <p:graphicFrame>
        <p:nvGraphicFramePr>
          <p:cNvPr id="8" name="Table 9">
            <a:extLst>
              <a:ext uri="{FF2B5EF4-FFF2-40B4-BE49-F238E27FC236}">
                <a16:creationId xmlns:a16="http://schemas.microsoft.com/office/drawing/2014/main" id="{80FCC106-CABE-BEDA-A98A-F24ABE3C57AD}"/>
              </a:ext>
            </a:extLst>
          </p:cNvPr>
          <p:cNvGraphicFramePr/>
          <p:nvPr>
            <p:extLst>
              <p:ext uri="{D42A27DB-BD31-4B8C-83A1-F6EECF244321}">
                <p14:modId xmlns:p14="http://schemas.microsoft.com/office/powerpoint/2010/main" val="1627603488"/>
              </p:ext>
            </p:extLst>
          </p:nvPr>
        </p:nvGraphicFramePr>
        <p:xfrm>
          <a:off x="695323" y="1242561"/>
          <a:ext cx="4154904" cy="2527943"/>
        </p:xfrm>
        <a:graphic>
          <a:graphicData uri="http://schemas.openxmlformats.org/drawingml/2006/table">
            <a:tbl>
              <a:tblPr firstRow="1" bandRow="1">
                <a:tableStyleId>{74C1A8A3-306A-4EB7-A6B1-4F7E0EB9C5D6}</a:tableStyleId>
              </a:tblPr>
              <a:tblGrid>
                <a:gridCol w="1938291">
                  <a:extLst>
                    <a:ext uri="{9D8B030D-6E8A-4147-A177-3AD203B41FA5}">
                      <a16:colId xmlns:a16="http://schemas.microsoft.com/office/drawing/2014/main" val="20000"/>
                    </a:ext>
                  </a:extLst>
                </a:gridCol>
                <a:gridCol w="2216613">
                  <a:extLst>
                    <a:ext uri="{9D8B030D-6E8A-4147-A177-3AD203B41FA5}">
                      <a16:colId xmlns:a16="http://schemas.microsoft.com/office/drawing/2014/main" val="20001"/>
                    </a:ext>
                  </a:extLst>
                </a:gridCol>
              </a:tblGrid>
              <a:tr h="688119">
                <a:tc gridSpan="2">
                  <a:txBody>
                    <a:bodyPr/>
                    <a:lstStyle/>
                    <a:p>
                      <a:pPr marL="108000" algn="l" defTabSz="1259840"/>
                      <a:endParaRPr lang="en-US" sz="1200" b="1" dirty="0">
                        <a:solidFill>
                          <a:schemeClr val="bg1"/>
                        </a:solidFill>
                        <a:latin typeface="Poppins" panose="00000500000000000000" pitchFamily="2" charset="0"/>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indent="26035" algn="ctr" defTabSz="2438400" hangingPunct="1">
                        <a:spcBef>
                          <a:spcPts val="200"/>
                        </a:spcBef>
                        <a:defRPr/>
                      </a:pPr>
                      <a:endParaRPr lang="en-IN" sz="220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extLst>
                  <a:ext uri="{0D108BD9-81ED-4DB2-BD59-A6C34878D82A}">
                    <a16:rowId xmlns:a16="http://schemas.microsoft.com/office/drawing/2014/main" val="3798553887"/>
                  </a:ext>
                </a:extLst>
              </a:tr>
              <a:tr h="349246">
                <a:tc>
                  <a:txBody>
                    <a:bodyPr/>
                    <a:lstStyle/>
                    <a:p>
                      <a:pPr marL="93663" indent="0" algn="l" defTabSz="1259840" rtl="0" eaLnBrk="1" latinLnBrk="0" hangingPunct="1">
                        <a:spcBef>
                          <a:spcPts val="0"/>
                        </a:spcBef>
                      </a:pPr>
                      <a:r>
                        <a:rPr sz="1050" b="1" kern="1200">
                          <a:solidFill>
                            <a:schemeClr val="dk1"/>
                          </a:solidFill>
                          <a:latin typeface="Poppins" panose="00000500000000000000" pitchFamily="2" charset="0"/>
                          <a:ea typeface="+mn-ea"/>
                          <a:cs typeface="Poppins" panose="00000500000000000000" pitchFamily="2" charset="0"/>
                          <a:sym typeface="Poppins Medium"/>
                        </a:rPr>
                        <a:t>Established</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1996</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297202">
                <a:tc>
                  <a:txBody>
                    <a:bodyPr/>
                    <a:lstStyle/>
                    <a:p>
                      <a:pPr marL="93663" indent="0" algn="l" defTabSz="1259840" rtl="0" eaLnBrk="1" latinLnBrk="0" hangingPunct="1">
                        <a:spcBef>
                          <a:spcPts val="0"/>
                        </a:spcBef>
                      </a:pPr>
                      <a:r>
                        <a:rPr sz="1050" b="1" kern="1200" dirty="0">
                          <a:solidFill>
                            <a:schemeClr val="dk1"/>
                          </a:solidFill>
                          <a:latin typeface="Poppins" panose="00000500000000000000" pitchFamily="2" charset="0"/>
                          <a:ea typeface="+mn-ea"/>
                          <a:cs typeface="Poppins" panose="00000500000000000000" pitchFamily="2" charset="0"/>
                          <a:sym typeface="Poppins Medium"/>
                        </a:rPr>
                        <a:t>Headquarter</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United States</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297202">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Ownership</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55911883"/>
                  </a:ext>
                </a:extLst>
              </a:tr>
              <a:tr h="301770">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Revenue (US$)- 2024</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1.15 billion</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No. of Employees (2024)</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mn-lt"/>
                        </a:rPr>
                        <a:t>1,838</a:t>
                      </a:r>
                      <a:endParaRPr lang="en-IN" sz="1050" dirty="0">
                        <a:latin typeface="+mn-lt"/>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a:solidFill>
                            <a:schemeClr val="dk1"/>
                          </a:solidFill>
                          <a:latin typeface="Poppins" panose="00000500000000000000" pitchFamily="2" charset="0"/>
                          <a:ea typeface="+mn-ea"/>
                          <a:cs typeface="Poppins" panose="00000500000000000000" pitchFamily="2" charset="0"/>
                          <a:sym typeface="Poppins Medium"/>
                        </a:rPr>
                        <a:t>Website</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050" dirty="0">
                          <a:latin typeface="+mn-lt"/>
                        </a:rPr>
                        <a:t>trex.com</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326748"/>
                  </a:ext>
                </a:extLst>
              </a:tr>
            </a:tbl>
          </a:graphicData>
        </a:graphic>
      </p:graphicFrame>
      <p:graphicFrame>
        <p:nvGraphicFramePr>
          <p:cNvPr id="12" name="Table 3">
            <a:extLst>
              <a:ext uri="{FF2B5EF4-FFF2-40B4-BE49-F238E27FC236}">
                <a16:creationId xmlns:a16="http://schemas.microsoft.com/office/drawing/2014/main" id="{A35D9396-4E43-C1D6-4FF1-6833DE1E7780}"/>
              </a:ext>
            </a:extLst>
          </p:cNvPr>
          <p:cNvGraphicFramePr>
            <a:graphicFrameLocks noGrp="1"/>
          </p:cNvGraphicFramePr>
          <p:nvPr>
            <p:extLst>
              <p:ext uri="{D42A27DB-BD31-4B8C-83A1-F6EECF244321}">
                <p14:modId xmlns:p14="http://schemas.microsoft.com/office/powerpoint/2010/main" val="1886788950"/>
              </p:ext>
            </p:extLst>
          </p:nvPr>
        </p:nvGraphicFramePr>
        <p:xfrm>
          <a:off x="695322" y="4127818"/>
          <a:ext cx="10931661" cy="1582853"/>
        </p:xfrm>
        <a:graphic>
          <a:graphicData uri="http://schemas.openxmlformats.org/drawingml/2006/table">
            <a:tbl>
              <a:tblPr firstRow="1" bandRow="1">
                <a:tableStyleId>{5C22544A-7EE6-4342-B048-85BDC9FD1C3A}</a:tableStyleId>
              </a:tblPr>
              <a:tblGrid>
                <a:gridCol w="3508218">
                  <a:extLst>
                    <a:ext uri="{9D8B030D-6E8A-4147-A177-3AD203B41FA5}">
                      <a16:colId xmlns:a16="http://schemas.microsoft.com/office/drawing/2014/main" val="20000"/>
                    </a:ext>
                  </a:extLst>
                </a:gridCol>
                <a:gridCol w="7423443">
                  <a:extLst>
                    <a:ext uri="{9D8B030D-6E8A-4147-A177-3AD203B41FA5}">
                      <a16:colId xmlns:a16="http://schemas.microsoft.com/office/drawing/2014/main" val="20001"/>
                    </a:ext>
                  </a:extLst>
                </a:gridCol>
              </a:tblGrid>
              <a:tr h="331439">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PRODUCT/SERVICE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PRODUCT/SERVICE 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251414">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50000"/>
                        </a:lnSpc>
                      </a:pPr>
                      <a:endParaRPr lang="en-US" sz="900" dirty="0"/>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3" name="Rectangle 12">
            <a:extLst>
              <a:ext uri="{FF2B5EF4-FFF2-40B4-BE49-F238E27FC236}">
                <a16:creationId xmlns:a16="http://schemas.microsoft.com/office/drawing/2014/main" id="{668BFAC4-1F2F-05B9-1412-E6C86F139499}"/>
              </a:ext>
            </a:extLst>
          </p:cNvPr>
          <p:cNvSpPr/>
          <p:nvPr/>
        </p:nvSpPr>
        <p:spPr>
          <a:xfrm>
            <a:off x="4952863" y="924120"/>
            <a:ext cx="6674122"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Company Overview">
            <a:extLst>
              <a:ext uri="{FF2B5EF4-FFF2-40B4-BE49-F238E27FC236}">
                <a16:creationId xmlns:a16="http://schemas.microsoft.com/office/drawing/2014/main" id="{1A424E10-5483-6500-9138-30799E1AB951}"/>
              </a:ext>
            </a:extLst>
          </p:cNvPr>
          <p:cNvSpPr txBox="1"/>
          <p:nvPr/>
        </p:nvSpPr>
        <p:spPr>
          <a:xfrm>
            <a:off x="7780839" y="933263"/>
            <a:ext cx="990385"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OVERVIEW</a:t>
            </a:r>
          </a:p>
        </p:txBody>
      </p:sp>
      <p:sp>
        <p:nvSpPr>
          <p:cNvPr id="16" name="Rectangle 15">
            <a:extLst>
              <a:ext uri="{FF2B5EF4-FFF2-40B4-BE49-F238E27FC236}">
                <a16:creationId xmlns:a16="http://schemas.microsoft.com/office/drawing/2014/main" id="{28682D1A-EF00-39C7-7386-F43FA25C9456}"/>
              </a:ext>
            </a:extLst>
          </p:cNvPr>
          <p:cNvSpPr/>
          <p:nvPr/>
        </p:nvSpPr>
        <p:spPr>
          <a:xfrm>
            <a:off x="685991" y="924119"/>
            <a:ext cx="4154903"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7" name="Company Overview">
            <a:extLst>
              <a:ext uri="{FF2B5EF4-FFF2-40B4-BE49-F238E27FC236}">
                <a16:creationId xmlns:a16="http://schemas.microsoft.com/office/drawing/2014/main" id="{4AEF8D90-B701-7271-2B0F-2C399D5AC5BB}"/>
              </a:ext>
            </a:extLst>
          </p:cNvPr>
          <p:cNvSpPr txBox="1"/>
          <p:nvPr/>
        </p:nvSpPr>
        <p:spPr>
          <a:xfrm>
            <a:off x="1803739" y="951152"/>
            <a:ext cx="2099663"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prstClr val="white"/>
                </a:solidFill>
                <a:effectLst/>
                <a:uLnTx/>
                <a:uFillTx/>
                <a:latin typeface="Poppins bold"/>
                <a:ea typeface="+mn-ea"/>
                <a:cs typeface="Poppins Medium" panose="00000600000000000000" pitchFamily="2" charset="0"/>
              </a:rPr>
              <a:t>COMPANY AT A GLANCE</a:t>
            </a:r>
          </a:p>
        </p:txBody>
      </p:sp>
      <p:sp>
        <p:nvSpPr>
          <p:cNvPr id="19" name="Rectangle 18">
            <a:extLst>
              <a:ext uri="{FF2B5EF4-FFF2-40B4-BE49-F238E27FC236}">
                <a16:creationId xmlns:a16="http://schemas.microsoft.com/office/drawing/2014/main" id="{677B0E1D-7533-AB9C-86AA-77AB31BA75B0}"/>
              </a:ext>
            </a:extLst>
          </p:cNvPr>
          <p:cNvSpPr/>
          <p:nvPr/>
        </p:nvSpPr>
        <p:spPr>
          <a:xfrm>
            <a:off x="685991" y="3837553"/>
            <a:ext cx="10931661" cy="290266"/>
          </a:xfrm>
          <a:prstGeom prst="rect">
            <a:avLst/>
          </a:prstGeom>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20" name="Company Overview">
            <a:extLst>
              <a:ext uri="{FF2B5EF4-FFF2-40B4-BE49-F238E27FC236}">
                <a16:creationId xmlns:a16="http://schemas.microsoft.com/office/drawing/2014/main" id="{551236FD-706E-7069-B798-DEE00537D9DD}"/>
              </a:ext>
            </a:extLst>
          </p:cNvPr>
          <p:cNvSpPr txBox="1"/>
          <p:nvPr/>
        </p:nvSpPr>
        <p:spPr>
          <a:xfrm>
            <a:off x="4840894" y="3863930"/>
            <a:ext cx="2636670"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PRODUCT/SERVICE PORTFOLIO</a:t>
            </a:r>
          </a:p>
        </p:txBody>
      </p:sp>
      <p:sp>
        <p:nvSpPr>
          <p:cNvPr id="15" name="Rectangle: Rounded Corners 18">
            <a:extLst>
              <a:ext uri="{FF2B5EF4-FFF2-40B4-BE49-F238E27FC236}">
                <a16:creationId xmlns:a16="http://schemas.microsoft.com/office/drawing/2014/main" id="{7A7D4AFA-1220-4C02-A4CE-CB7E889F99A1}"/>
              </a:ext>
            </a:extLst>
          </p:cNvPr>
          <p:cNvSpPr/>
          <p:nvPr/>
        </p:nvSpPr>
        <p:spPr>
          <a:xfrm>
            <a:off x="4962827" y="1269737"/>
            <a:ext cx="6674122" cy="242298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Trex Company, Inc. designs and manufactures wood‑plastic composite decking, railing, cladding, and related accessories used in residential and light commercial outdoor spaces. Within plastic decking, it focuses on capped composite boards positioned across value and premium tiers, supported by two‑step distribution and major retail channels. The portfolio emphasizes low maintenance, color stability, and compatible fastening systems. Strategy centers on conversion from treated lumber, product innovation (e.g., Transcend Lineage), and expanding capacity, including the build‑out of an Arkansas manufacturing campus. The company sources significant recycled polyethylene film via the NexTrex program, reinforcing supply reliability and sustainability goals. International sales continue to expand through distributor partnerships and targeted marketing to contractors.</a:t>
            </a:r>
            <a:r>
              <a:rPr kumimoji="0" lang="en-US" sz="9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
            </a:r>
          </a:p>
        </p:txBody>
      </p:sp>
      <p:sp>
        <p:nvSpPr>
          <p:cNvPr id="22" name="TextBox 21">
            <a:extLst>
              <a:ext uri="{FF2B5EF4-FFF2-40B4-BE49-F238E27FC236}">
                <a16:creationId xmlns:a16="http://schemas.microsoft.com/office/drawing/2014/main" id="{AF288DD4-4208-4D47-9E6A-6DA0907ABBF3}"/>
              </a:ext>
            </a:extLst>
          </p:cNvPr>
          <p:cNvSpPr txBox="1"/>
          <p:nvPr/>
        </p:nvSpPr>
        <p:spPr>
          <a:xfrm>
            <a:off x="4165276" y="4450277"/>
            <a:ext cx="7331402" cy="488211"/>
          </a:xfrm>
          <a:prstGeom prst="rect">
            <a:avLst/>
          </a:prstGeom>
          <a:noFill/>
        </p:spPr>
        <p:txBody>
          <a:bodyPr wrap="square" rtlCol="0">
            <a:spAutoFit/>
          </a:bodyPr>
          <a:lstStyle/>
          <a:p>
            <a:pPr>
              <a:lnSpc>
                <a:spcPct val="150000"/>
              </a:lnSpc>
            </a:pPr>
            <a:r>
              <a:rPr lang="en-US" sz="900" b="0" kern="1200" dirty="0">
                <a:solidFill>
                  <a:schemeClr val="dk1"/>
                </a:solidFill>
                <a:effectLst/>
                <a:latin typeface="+mn-lt"/>
                <a:ea typeface="+mn-ea"/>
                <a:cs typeface="+mn-cs"/>
              </a:rPr>
              <a:t>Trex Transcend Lineage is a capped wood-plastic composite decking board engineered for long-term outdoor use. It blends recycled polyethylene film with reclaimed wood fiber, co-extruded with a protective shell for fade, stain, and scratch resistance. Boards install with hidden fasteners, require minimal upkeep, and pair with matching railing and trim.</a:t>
            </a:r>
          </a:p>
          <a:p>
            <a:pPr>
              <a:lnSpc>
                <a:spcPct val="150000"/>
              </a:lnSpc>
            </a:pPr>
            <a:endParaRPr lang="en-US" sz="900" dirty="0"/>
          </a:p>
        </p:txBody>
      </p:sp>
      <p:sp>
        <p:nvSpPr>
          <p:cNvPr id="3" name="TextBox 2">
            <a:extLst>
              <a:ext uri="{FF2B5EF4-FFF2-40B4-BE49-F238E27FC236}">
                <a16:creationId xmlns:a16="http://schemas.microsoft.com/office/drawing/2014/main" id="{433F7B15-A9E3-4C53-859B-036DBBD806F8}"/>
              </a:ext>
            </a:extLst>
          </p:cNvPr>
          <p:cNvSpPr txBox="1"/>
          <p:nvPr/>
        </p:nvSpPr>
        <p:spPr>
          <a:xfrm>
            <a:off x="834862" y="4804291"/>
            <a:ext cx="3190875" cy="369332"/>
          </a:xfrm>
          <a:prstGeom prst="rect">
            <a:avLst/>
          </a:prstGeom>
          <a:noFill/>
        </p:spPr>
        <p:txBody>
          <a:bodyPr wrap="square" rtlCol="0">
            <a:spAutoFit/>
          </a:bodyPr>
          <a:lstStyle/>
          <a:p>
            <a:pPr algn="ctr"/>
            <a:r>
              <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rPr>
              <a:t>{{product))</a:t>
            </a:r>
          </a:p>
          <a:p>
            <a:pPr algn="ctr"/>
            <a:endParaRPr lang="en-US" sz="900" dirty="0"/>
          </a:p>
        </p:txBody>
      </p:sp>
    </p:spTree>
    <p:extLst>
      <p:ext uri="{BB962C8B-B14F-4D97-AF65-F5344CB8AC3E}">
        <p14:creationId xmlns:p14="http://schemas.microsoft.com/office/powerpoint/2010/main" val="1013400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TREX COMPANY,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TREX COMPANY,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TREX COMPANY,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a:extLst>
              <a:ext uri="{FF2B5EF4-FFF2-40B4-BE49-F238E27FC236}">
                <a16:creationId xmlns:a16="http://schemas.microsoft.com/office/drawing/2014/main" id="{806347BA-18D7-4E53-A7C1-76B926A3798F}"/>
              </a:ext>
            </a:extLst>
          </p:cNvPr>
          <p:cNvGraphicFramePr>
            <a:graphicFrameLocks/>
          </p:cNvGraphicFramePr>
          <p:nvPr>
            <p:extLst>
              <p:ext uri="{D42A27DB-BD31-4B8C-83A1-F6EECF244321}">
                <p14:modId xmlns:p14="http://schemas.microsoft.com/office/powerpoint/2010/main" val="3763943238"/>
              </p:ext>
            </p:extLst>
          </p:nvPr>
        </p:nvGraphicFramePr>
        <p:xfrm>
          <a:off x="819947" y="1209436"/>
          <a:ext cx="5328467" cy="23012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C2268ECE-E7B0-42BC-B040-D86E50BEF8AB}"/>
              </a:ext>
            </a:extLst>
          </p:cNvPr>
          <p:cNvGraphicFramePr>
            <a:graphicFrameLocks/>
          </p:cNvGraphicFramePr>
          <p:nvPr>
            <p:extLst>
              <p:ext uri="{D42A27DB-BD31-4B8C-83A1-F6EECF244321}">
                <p14:modId xmlns:p14="http://schemas.microsoft.com/office/powerpoint/2010/main" val="2126324649"/>
              </p:ext>
            </p:extLst>
          </p:nvPr>
        </p:nvGraphicFramePr>
        <p:xfrm>
          <a:off x="6148414" y="1344351"/>
          <a:ext cx="5223640" cy="230120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34507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TREX COMPANY,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PLASTIC DECKING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4.5. Demand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r>
              <a:tr h="349623">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349623">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349623">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349623">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349623">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349623">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349623">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349623">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349623">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349623">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 2024</a:t>
                      </a:r>
                    </a:p>
                  </a:txBody>
                  <a:tcPr>
                    <a:noFill/>
                    <a:lnL>
                      <a:noFill/>
                    </a:lnL>
                    <a:lnR>
                      <a:noFill/>
                    </a:lnR>
                    <a:lnT>
                      <a:noFill/>
                    </a:lnT>
                    <a:lnB>
                      <a:noFill/>
                    </a:lnB>
                  </a:tcPr>
                </a:tc>
              </a:tr>
              <a:tr h="349623">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349623">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349623">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349623">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r h="349632">
                <a:tc>
                  <a:txBody>
                    <a:bodyPr/>
                    <a:lstStyle/>
                    <a:p>
                      <a:pPr>
                        <a:defRPr sz="1100" b="0">
                          <a:solidFill>
                            <a:srgbClr val="000000"/>
                          </a:solidFill>
                          <a:latin typeface="Pooppins"/>
                        </a:defRPr>
                      </a:pPr>
                      <a:r>
                        <a:t>          4.4. Supply Side Trends</a:t>
                      </a:r>
                    </a:p>
                  </a:txBody>
                  <a:tcPr>
                    <a:noFill/>
                    <a:lnL>
                      <a:noFill/>
                    </a:lnL>
                    <a:lnR>
                      <a:noFill/>
                    </a:lnR>
                    <a:lnT>
                      <a:noFill/>
                    </a:lnT>
                    <a:lnB>
                      <a:noFill/>
                    </a:lnB>
                  </a:tcPr>
                </a:tc>
                <a:tc>
                  <a:txBody>
                    <a:bodyPr/>
                    <a:lstStyle/>
                    <a:p>
                      <a:pPr>
                        <a:defRPr sz="1100" b="0">
                          <a:solidFill>
                            <a:srgbClr val="000000"/>
                          </a:solidFill>
                          <a:latin typeface="Pooppins"/>
                        </a:defRPr>
                      </a:pPr>
                      <a:r>
                        <a:t>          5.9. Patent Analysis</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5.10. Customer &amp; Buying Criteria Analysis</a:t>
                      </a:r>
                    </a:p>
                  </a:txBody>
                  <a:tcPr>
                    <a:noFill/>
                    <a:lnL>
                      <a:noFill/>
                    </a:lnL>
                    <a:lnR>
                      <a:noFill/>
                    </a:lnR>
                    <a:lnT>
                      <a:noFill/>
                    </a:lnT>
                    <a:lnB>
                      <a:noFill/>
                    </a:lnB>
                  </a:tcPr>
                </a:tc>
                <a:tc>
                  <a:txBody>
                    <a:bodyPr/>
                    <a:lstStyle/>
                    <a:p>
                      <a:pPr>
                        <a:defRPr sz="1100" b="0">
                          <a:solidFill>
                            <a:srgbClr val="000000"/>
                          </a:solidFill>
                          <a:latin typeface="Pooppins"/>
                        </a:defRPr>
                      </a:pPr>
                      <a:r>
                        <a:t>          9.2. New Decks</a:t>
                      </a:r>
                    </a:p>
                  </a:txBody>
                  <a:tcPr>
                    <a:noFill/>
                    <a:lnL>
                      <a:noFill/>
                    </a:lnL>
                    <a:lnR>
                      <a:noFill/>
                    </a:lnR>
                    <a:lnT>
                      <a:noFill/>
                    </a:lnT>
                    <a:lnB>
                      <a:noFill/>
                    </a:lnB>
                  </a:tcPr>
                </a:tc>
              </a:tr>
              <a:tr h="349623">
                <a:tc>
                  <a:txBody>
                    <a:bodyPr/>
                    <a:lstStyle/>
                    <a:p>
                      <a:pPr>
                        <a:defRPr sz="1100" b="0">
                          <a:solidFill>
                            <a:srgbClr val="000000"/>
                          </a:solidFill>
                          <a:latin typeface="Pooppins"/>
                        </a:defRPr>
                      </a:pPr>
                      <a:r>
                        <a:t>          5.11. Value Chain Analysis</a:t>
                      </a:r>
                    </a:p>
                  </a:txBody>
                  <a:tcPr>
                    <a:noFill/>
                    <a:lnL>
                      <a:noFill/>
                    </a:lnL>
                    <a:lnR>
                      <a:noFill/>
                    </a:lnR>
                    <a:lnT>
                      <a:noFill/>
                    </a:lnT>
                    <a:lnB>
                      <a:noFill/>
                    </a:lnB>
                  </a:tcPr>
                </a:tc>
                <a:tc>
                  <a:txBody>
                    <a:bodyPr/>
                    <a:lstStyle/>
                    <a:p>
                      <a:pPr>
                        <a:defRPr sz="1100" b="1">
                          <a:solidFill>
                            <a:srgbClr val="7030A0"/>
                          </a:solidFill>
                          <a:latin typeface="Pooppins"/>
                        </a:defRPr>
                      </a:pPr>
                      <a:r>
                        <a:t>10. Plastic Decking Market Size by Distribution Channel (2019-2032)</a:t>
                      </a:r>
                    </a:p>
                  </a:txBody>
                  <a:tcPr>
                    <a:noFill/>
                    <a:lnL>
                      <a:noFill/>
                    </a:lnL>
                    <a:lnR>
                      <a:noFill/>
                    </a:lnR>
                    <a:lnT>
                      <a:noFill/>
                    </a:lnT>
                    <a:lnB>
                      <a:noFill/>
                    </a:lnB>
                  </a:tcPr>
                </a:tc>
              </a:tr>
              <a:tr h="349623">
                <a:tc>
                  <a:txBody>
                    <a:bodyPr/>
                    <a:lstStyle/>
                    <a:p>
                      <a:pPr>
                        <a:defRPr sz="1100" b="0">
                          <a:solidFill>
                            <a:srgbClr val="000000"/>
                          </a:solidFill>
                          <a:latin typeface="Pooppins"/>
                        </a:defRPr>
                      </a:pPr>
                      <a:r>
                        <a:t>          5.12. Technology Analysis</a:t>
                      </a:r>
                    </a:p>
                  </a:txBody>
                  <a:tcPr>
                    <a:noFill/>
                    <a:lnL>
                      <a:noFill/>
                    </a:lnL>
                    <a:lnR>
                      <a:noFill/>
                    </a:lnR>
                    <a:lnT>
                      <a:noFill/>
                    </a:lnT>
                    <a:lnB>
                      <a:noFill/>
                    </a:lnB>
                  </a:tcPr>
                </a:tc>
                <a:tc>
                  <a:txBody>
                    <a:bodyPr/>
                    <a:lstStyle/>
                    <a:p>
                      <a:pPr>
                        <a:defRPr sz="1100" b="0">
                          <a:solidFill>
                            <a:srgbClr val="000000"/>
                          </a:solidFill>
                          <a:latin typeface="Pooppins"/>
                        </a:defRPr>
                      </a:pPr>
                      <a:r>
                        <a:t>          10.1. Online</a:t>
                      </a:r>
                    </a:p>
                  </a:txBody>
                  <a:tcPr>
                    <a:noFill/>
                    <a:lnL>
                      <a:noFill/>
                    </a:lnL>
                    <a:lnR>
                      <a:noFill/>
                    </a:lnR>
                    <a:lnT>
                      <a:noFill/>
                    </a:lnT>
                    <a:lnB>
                      <a:noFill/>
                    </a:lnB>
                  </a:tcPr>
                </a:tc>
              </a:tr>
              <a:tr h="349623">
                <a:tc>
                  <a:txBody>
                    <a:bodyPr/>
                    <a:lstStyle/>
                    <a:p>
                      <a:pPr>
                        <a:defRPr sz="1100" b="1">
                          <a:solidFill>
                            <a:srgbClr val="7030A0"/>
                          </a:solidFill>
                          <a:latin typeface="Pooppins"/>
                        </a:defRPr>
                      </a:pPr>
                      <a:r>
                        <a:t>6. Plastic Decking Market Size by Material Type (2019-2032)</a:t>
                      </a:r>
                    </a:p>
                  </a:txBody>
                  <a:tcPr>
                    <a:noFill/>
                    <a:lnL>
                      <a:noFill/>
                    </a:lnL>
                    <a:lnR>
                      <a:noFill/>
                    </a:lnR>
                    <a:lnT>
                      <a:noFill/>
                    </a:lnT>
                    <a:lnB>
                      <a:noFill/>
                    </a:lnB>
                  </a:tcPr>
                </a:tc>
                <a:tc>
                  <a:txBody>
                    <a:bodyPr/>
                    <a:lstStyle/>
                    <a:p>
                      <a:pPr>
                        <a:defRPr sz="1100" b="0">
                          <a:solidFill>
                            <a:srgbClr val="000000"/>
                          </a:solidFill>
                          <a:latin typeface="Pooppins"/>
                        </a:defRPr>
                      </a:pPr>
                      <a:r>
                        <a:t>          10.2. Offline</a:t>
                      </a:r>
                    </a:p>
                  </a:txBody>
                  <a:tcPr>
                    <a:noFill/>
                    <a:lnL>
                      <a:noFill/>
                    </a:lnL>
                    <a:lnR>
                      <a:noFill/>
                    </a:lnR>
                    <a:lnT>
                      <a:noFill/>
                    </a:lnT>
                    <a:lnB>
                      <a:noFill/>
                    </a:lnB>
                  </a:tcPr>
                </a:tc>
              </a:tr>
              <a:tr h="349623">
                <a:tc>
                  <a:txBody>
                    <a:bodyPr/>
                    <a:lstStyle/>
                    <a:p>
                      <a:pPr>
                        <a:defRPr sz="1100" b="0">
                          <a:solidFill>
                            <a:srgbClr val="000000"/>
                          </a:solidFill>
                          <a:latin typeface="Pooppins"/>
                        </a:defRPr>
                      </a:pPr>
                      <a:r>
                        <a:t>          6.1. High-Density Polyethylene (HDPE)</a:t>
                      </a:r>
                    </a:p>
                  </a:txBody>
                  <a:tcPr>
                    <a:noFill/>
                    <a:lnL>
                      <a:noFill/>
                    </a:lnL>
                    <a:lnR>
                      <a:noFill/>
                    </a:lnR>
                    <a:lnT>
                      <a:noFill/>
                    </a:lnT>
                    <a:lnB>
                      <a:noFill/>
                    </a:lnB>
                  </a:tcPr>
                </a:tc>
                <a:tc>
                  <a:txBody>
                    <a:bodyPr/>
                    <a:lstStyle/>
                    <a:p>
                      <a:pPr>
                        <a:defRPr sz="1100" b="1">
                          <a:solidFill>
                            <a:srgbClr val="7030A0"/>
                          </a:solidFill>
                          <a:latin typeface="Pooppins"/>
                        </a:defRPr>
                      </a:pPr>
                      <a:r>
                        <a:t>11. Plastic Decking Market Size by Region (2019-2032)</a:t>
                      </a:r>
                    </a:p>
                  </a:txBody>
                  <a:tcPr>
                    <a:noFill/>
                    <a:lnL>
                      <a:noFill/>
                    </a:lnL>
                    <a:lnR>
                      <a:noFill/>
                    </a:lnR>
                    <a:lnT>
                      <a:noFill/>
                    </a:lnT>
                    <a:lnB>
                      <a:noFill/>
                    </a:lnB>
                  </a:tcPr>
                </a:tc>
              </a:tr>
              <a:tr h="349623">
                <a:tc>
                  <a:txBody>
                    <a:bodyPr/>
                    <a:lstStyle/>
                    <a:p>
                      <a:pPr>
                        <a:defRPr sz="1100" b="0">
                          <a:solidFill>
                            <a:srgbClr val="000000"/>
                          </a:solidFill>
                          <a:latin typeface="Pooppins"/>
                        </a:defRPr>
                      </a:pPr>
                      <a:r>
                        <a:t>          6.2. Low-Density Polyethylene (LDPE)</a:t>
                      </a:r>
                    </a:p>
                  </a:txBody>
                  <a:tcPr>
                    <a:noFill/>
                    <a:lnL>
                      <a:noFill/>
                    </a:lnL>
                    <a:lnR>
                      <a:noFill/>
                    </a:lnR>
                    <a:lnT>
                      <a:noFill/>
                    </a:lnT>
                    <a:lnB>
                      <a:noFill/>
                    </a:lnB>
                  </a:tcPr>
                </a:tc>
                <a:tc>
                  <a:txBody>
                    <a:bodyPr/>
                    <a:lstStyle/>
                    <a:p>
                      <a:pPr>
                        <a:defRPr sz="1100" b="0">
                          <a:solidFill>
                            <a:srgbClr val="000000"/>
                          </a:solidFill>
                          <a:latin typeface="Pooppins"/>
                        </a:defRPr>
                      </a:pPr>
                      <a:r>
                        <a:t>          11.1. North America (By Material Type, By Composite Type, By Application, By Construction Type, By Distribution Channel)</a:t>
                      </a:r>
                    </a:p>
                  </a:txBody>
                  <a:tcPr>
                    <a:noFill/>
                    <a:lnL>
                      <a:noFill/>
                    </a:lnL>
                    <a:lnR>
                      <a:noFill/>
                    </a:lnR>
                    <a:lnT>
                      <a:noFill/>
                    </a:lnT>
                    <a:lnB>
                      <a:noFill/>
                    </a:lnB>
                  </a:tcPr>
                </a:tc>
              </a:tr>
              <a:tr h="349623">
                <a:tc>
                  <a:txBody>
                    <a:bodyPr/>
                    <a:lstStyle/>
                    <a:p>
                      <a:pPr>
                        <a:defRPr sz="1100" b="0">
                          <a:solidFill>
                            <a:srgbClr val="000000"/>
                          </a:solidFill>
                          <a:latin typeface="Pooppins"/>
                        </a:defRPr>
                      </a:pPr>
                      <a:r>
                        <a:t>          6.3. Polyvinyl Chloride (PVC)</a:t>
                      </a:r>
                    </a:p>
                  </a:txBody>
                  <a:tcPr>
                    <a:noFill/>
                    <a:lnL>
                      <a:noFill/>
                    </a:lnL>
                    <a:lnR>
                      <a:noFill/>
                    </a:lnR>
                    <a:lnT>
                      <a:noFill/>
                    </a:lnT>
                    <a:lnB>
                      <a:noFill/>
                    </a:lnB>
                  </a:tcPr>
                </a:tc>
                <a:tc>
                  <a:txBody>
                    <a:bodyPr/>
                    <a:lstStyle/>
                    <a:p>
                      <a:pPr>
                        <a:defRPr sz="1100" b="0">
                          <a:solidFill>
                            <a:srgbClr val="000000"/>
                          </a:solidFill>
                          <a:latin typeface="Pooppins"/>
                        </a:defRPr>
                      </a:pPr>
                      <a:r>
                        <a:t>                    11.1.1. US</a:t>
                      </a:r>
                    </a:p>
                  </a:txBody>
                  <a:tcPr>
                    <a:noFill/>
                    <a:lnL>
                      <a:noFill/>
                    </a:lnL>
                    <a:lnR>
                      <a:noFill/>
                    </a:lnR>
                    <a:lnT>
                      <a:noFill/>
                    </a:lnT>
                    <a:lnB>
                      <a:noFill/>
                    </a:lnB>
                  </a:tcPr>
                </a:tc>
              </a:tr>
              <a:tr h="349623">
                <a:tc>
                  <a:txBody>
                    <a:bodyPr/>
                    <a:lstStyle/>
                    <a:p>
                      <a:pPr>
                        <a:defRPr sz="1100" b="0">
                          <a:solidFill>
                            <a:srgbClr val="000000"/>
                          </a:solidFill>
                          <a:latin typeface="Pooppins"/>
                        </a:defRPr>
                      </a:pPr>
                      <a:r>
                        <a:t>          6.4. Polypropylene (PP)</a:t>
                      </a:r>
                    </a:p>
                  </a:txBody>
                  <a:tcPr>
                    <a:noFill/>
                    <a:lnL>
                      <a:noFill/>
                    </a:lnL>
                    <a:lnR>
                      <a:noFill/>
                    </a:lnR>
                    <a:lnT>
                      <a:noFill/>
                    </a:lnT>
                    <a:lnB>
                      <a:noFill/>
                    </a:lnB>
                  </a:tcPr>
                </a:tc>
                <a:tc>
                  <a:txBody>
                    <a:bodyPr/>
                    <a:lstStyle/>
                    <a:p>
                      <a:pPr>
                        <a:defRPr sz="1100" b="0">
                          <a:solidFill>
                            <a:srgbClr val="000000"/>
                          </a:solidFill>
                          <a:latin typeface="Pooppins"/>
                        </a:defRPr>
                      </a:pPr>
                      <a:r>
                        <a:t>                    11.1.2. Canada</a:t>
                      </a:r>
                    </a:p>
                  </a:txBody>
                  <a:tcPr>
                    <a:noFill/>
                    <a:lnL>
                      <a:noFill/>
                    </a:lnL>
                    <a:lnR>
                      <a:noFill/>
                    </a:lnR>
                    <a:lnT>
                      <a:noFill/>
                    </a:lnT>
                    <a:lnB>
                      <a:noFill/>
                    </a:lnB>
                  </a:tcPr>
                </a:tc>
              </a:tr>
              <a:tr h="349623">
                <a:tc>
                  <a:txBody>
                    <a:bodyPr/>
                    <a:lstStyle/>
                    <a:p>
                      <a:pPr>
                        <a:defRPr sz="1100" b="0">
                          <a:solidFill>
                            <a:srgbClr val="000000"/>
                          </a:solidFill>
                          <a:latin typeface="Pooppins"/>
                        </a:defRPr>
                      </a:pPr>
                      <a:r>
                        <a:t>          6.5. Others</a:t>
                      </a:r>
                    </a:p>
                  </a:txBody>
                  <a:tcPr>
                    <a:noFill/>
                    <a:lnL>
                      <a:noFill/>
                    </a:lnL>
                    <a:lnR>
                      <a:noFill/>
                    </a:lnR>
                    <a:lnT>
                      <a:noFill/>
                    </a:lnT>
                    <a:lnB>
                      <a:noFill/>
                    </a:lnB>
                  </a:tcPr>
                </a:tc>
                <a:tc>
                  <a:txBody>
                    <a:bodyPr/>
                    <a:lstStyle/>
                    <a:p>
                      <a:pPr>
                        <a:defRPr sz="1100" b="0">
                          <a:solidFill>
                            <a:srgbClr val="000000"/>
                          </a:solidFill>
                          <a:latin typeface="Pooppins"/>
                        </a:defRPr>
                      </a:pPr>
                      <a:r>
                        <a:t>          11.2. Europe (By Material Type, By Composite Type, By Application, By Construction Type, By Distribution Channel)</a:t>
                      </a:r>
                    </a:p>
                  </a:txBody>
                  <a:tcPr>
                    <a:noFill/>
                    <a:lnL>
                      <a:noFill/>
                    </a:lnL>
                    <a:lnR>
                      <a:noFill/>
                    </a:lnR>
                    <a:lnT>
                      <a:noFill/>
                    </a:lnT>
                    <a:lnB>
                      <a:noFill/>
                    </a:lnB>
                  </a:tcPr>
                </a:tc>
              </a:tr>
              <a:tr h="349623">
                <a:tc>
                  <a:txBody>
                    <a:bodyPr/>
                    <a:lstStyle/>
                    <a:p>
                      <a:pPr>
                        <a:defRPr sz="1100" b="1">
                          <a:solidFill>
                            <a:srgbClr val="7030A0"/>
                          </a:solidFill>
                          <a:latin typeface="Pooppins"/>
                        </a:defRPr>
                      </a:pPr>
                      <a:r>
                        <a:t>7. Plastic Decking Market Size by Composite Type (2019-2032)</a:t>
                      </a:r>
                    </a:p>
                  </a:txBody>
                  <a:tcPr>
                    <a:noFill/>
                    <a:lnL>
                      <a:noFill/>
                    </a:lnL>
                    <a:lnR>
                      <a:noFill/>
                    </a:lnR>
                    <a:lnT>
                      <a:noFill/>
                    </a:lnT>
                    <a:lnB>
                      <a:noFill/>
                    </a:lnB>
                  </a:tcPr>
                </a:tc>
                <a:tc>
                  <a:txBody>
                    <a:bodyPr/>
                    <a:lstStyle/>
                    <a:p>
                      <a:pPr>
                        <a:defRPr sz="1100" b="0">
                          <a:solidFill>
                            <a:srgbClr val="000000"/>
                          </a:solidFill>
                          <a:latin typeface="Pooppins"/>
                        </a:defRPr>
                      </a:pPr>
                      <a:r>
                        <a:t>                    11.2.1. UK</a:t>
                      </a:r>
                    </a:p>
                  </a:txBody>
                  <a:tcPr>
                    <a:noFill/>
                    <a:lnL>
                      <a:noFill/>
                    </a:lnL>
                    <a:lnR>
                      <a:noFill/>
                    </a:lnR>
                    <a:lnT>
                      <a:noFill/>
                    </a:lnT>
                    <a:lnB>
                      <a:noFill/>
                    </a:lnB>
                  </a:tcPr>
                </a:tc>
              </a:tr>
              <a:tr h="349623">
                <a:tc>
                  <a:txBody>
                    <a:bodyPr/>
                    <a:lstStyle/>
                    <a:p>
                      <a:pPr>
                        <a:defRPr sz="1100" b="0">
                          <a:solidFill>
                            <a:srgbClr val="000000"/>
                          </a:solidFill>
                          <a:latin typeface="Pooppins"/>
                        </a:defRPr>
                      </a:pPr>
                      <a:r>
                        <a:t>          7.1. Capped Composite</a:t>
                      </a:r>
                    </a:p>
                  </a:txBody>
                  <a:tcPr>
                    <a:noFill/>
                    <a:lnL>
                      <a:noFill/>
                    </a:lnL>
                    <a:lnR>
                      <a:noFill/>
                    </a:lnR>
                    <a:lnT>
                      <a:noFill/>
                    </a:lnT>
                    <a:lnB>
                      <a:noFill/>
                    </a:lnB>
                  </a:tcPr>
                </a:tc>
                <a:tc>
                  <a:txBody>
                    <a:bodyPr/>
                    <a:lstStyle/>
                    <a:p>
                      <a:pPr>
                        <a:defRPr sz="1100" b="0">
                          <a:solidFill>
                            <a:srgbClr val="000000"/>
                          </a:solidFill>
                          <a:latin typeface="Pooppins"/>
                        </a:defRPr>
                      </a:pPr>
                      <a:r>
                        <a:t>                    11.2.2. Germany</a:t>
                      </a:r>
                    </a:p>
                  </a:txBody>
                  <a:tcPr>
                    <a:noFill/>
                    <a:lnL>
                      <a:noFill/>
                    </a:lnL>
                    <a:lnR>
                      <a:noFill/>
                    </a:lnR>
                    <a:lnT>
                      <a:noFill/>
                    </a:lnT>
                    <a:lnB>
                      <a:noFill/>
                    </a:lnB>
                  </a:tcPr>
                </a:tc>
              </a:tr>
              <a:tr h="349623">
                <a:tc>
                  <a:txBody>
                    <a:bodyPr/>
                    <a:lstStyle/>
                    <a:p>
                      <a:pPr>
                        <a:defRPr sz="1100" b="0">
                          <a:solidFill>
                            <a:srgbClr val="000000"/>
                          </a:solidFill>
                          <a:latin typeface="Pooppins"/>
                        </a:defRPr>
                      </a:pPr>
                      <a:r>
                        <a:t>          7.2. Uncapped Composite</a:t>
                      </a:r>
                    </a:p>
                  </a:txBody>
                  <a:tcPr>
                    <a:noFill/>
                    <a:lnL>
                      <a:noFill/>
                    </a:lnL>
                    <a:lnR>
                      <a:noFill/>
                    </a:lnR>
                    <a:lnT>
                      <a:noFill/>
                    </a:lnT>
                    <a:lnB>
                      <a:noFill/>
                    </a:lnB>
                  </a:tcPr>
                </a:tc>
                <a:tc>
                  <a:txBody>
                    <a:bodyPr/>
                    <a:lstStyle/>
                    <a:p>
                      <a:pPr>
                        <a:defRPr sz="1100" b="0">
                          <a:solidFill>
                            <a:srgbClr val="000000"/>
                          </a:solidFill>
                          <a:latin typeface="Pooppins"/>
                        </a:defRPr>
                      </a:pPr>
                      <a:r>
                        <a:t>                    11.2.3. Spain</a:t>
                      </a:r>
                    </a:p>
                  </a:txBody>
                  <a:tcPr>
                    <a:noFill/>
                    <a:lnL>
                      <a:noFill/>
                    </a:lnL>
                    <a:lnR>
                      <a:noFill/>
                    </a:lnR>
                    <a:lnT>
                      <a:noFill/>
                    </a:lnT>
                    <a:lnB>
                      <a:noFill/>
                    </a:lnB>
                  </a:tcPr>
                </a:tc>
              </a:tr>
              <a:tr h="349623">
                <a:tc>
                  <a:txBody>
                    <a:bodyPr/>
                    <a:lstStyle/>
                    <a:p>
                      <a:pPr>
                        <a:defRPr sz="1100" b="1">
                          <a:solidFill>
                            <a:srgbClr val="7030A0"/>
                          </a:solidFill>
                          <a:latin typeface="Pooppins"/>
                        </a:defRPr>
                      </a:pPr>
                      <a:r>
                        <a:t>8. Plastic Decking Market Size by Application (2019-2032)</a:t>
                      </a:r>
                    </a:p>
                  </a:txBody>
                  <a:tcPr>
                    <a:noFill/>
                    <a:lnL>
                      <a:noFill/>
                    </a:lnL>
                    <a:lnR>
                      <a:noFill/>
                    </a:lnR>
                    <a:lnT>
                      <a:noFill/>
                    </a:lnT>
                    <a:lnB>
                      <a:noFill/>
                    </a:lnB>
                  </a:tcPr>
                </a:tc>
                <a:tc>
                  <a:txBody>
                    <a:bodyPr/>
                    <a:lstStyle/>
                    <a:p>
                      <a:pPr>
                        <a:defRPr sz="1100" b="0">
                          <a:solidFill>
                            <a:srgbClr val="000000"/>
                          </a:solidFill>
                          <a:latin typeface="Pooppins"/>
                        </a:defRPr>
                      </a:pPr>
                      <a:r>
                        <a:t>                    11.2.4. France</a:t>
                      </a:r>
                    </a:p>
                  </a:txBody>
                  <a:tcPr>
                    <a:noFill/>
                    <a:lnL>
                      <a:noFill/>
                    </a:lnL>
                    <a:lnR>
                      <a:noFill/>
                    </a:lnR>
                    <a:lnT>
                      <a:noFill/>
                    </a:lnT>
                    <a:lnB>
                      <a:noFill/>
                    </a:lnB>
                  </a:tcPr>
                </a:tc>
              </a:tr>
              <a:tr h="349623">
                <a:tc>
                  <a:txBody>
                    <a:bodyPr/>
                    <a:lstStyle/>
                    <a:p>
                      <a:pPr>
                        <a:defRPr sz="1100" b="0">
                          <a:solidFill>
                            <a:srgbClr val="000000"/>
                          </a:solidFill>
                          <a:latin typeface="Pooppins"/>
                        </a:defRPr>
                      </a:pPr>
                      <a:r>
                        <a:t>          8.1. Residential</a:t>
                      </a:r>
                    </a:p>
                  </a:txBody>
                  <a:tcPr>
                    <a:noFill/>
                    <a:lnL>
                      <a:noFill/>
                    </a:lnL>
                    <a:lnR>
                      <a:noFill/>
                    </a:lnR>
                    <a:lnT>
                      <a:noFill/>
                    </a:lnT>
                    <a:lnB>
                      <a:noFill/>
                    </a:lnB>
                  </a:tcPr>
                </a:tc>
                <a:tc>
                  <a:txBody>
                    <a:bodyPr/>
                    <a:lstStyle/>
                    <a:p>
                      <a:pPr>
                        <a:defRPr sz="1100" b="0">
                          <a:solidFill>
                            <a:srgbClr val="000000"/>
                          </a:solidFill>
                          <a:latin typeface="Pooppins"/>
                        </a:defRPr>
                      </a:pPr>
                      <a:r>
                        <a:t>                    11.2.5. Italy</a:t>
                      </a:r>
                    </a:p>
                  </a:txBody>
                  <a:tcPr>
                    <a:noFill/>
                    <a:lnL>
                      <a:noFill/>
                    </a:lnL>
                    <a:lnR>
                      <a:noFill/>
                    </a:lnR>
                    <a:lnT>
                      <a:noFill/>
                    </a:lnT>
                    <a:lnB>
                      <a:noFill/>
                    </a:lnB>
                  </a:tcPr>
                </a:tc>
              </a:tr>
              <a:tr h="349623">
                <a:tc>
                  <a:txBody>
                    <a:bodyPr/>
                    <a:lstStyle/>
                    <a:p>
                      <a:pPr>
                        <a:defRPr sz="1100" b="0">
                          <a:solidFill>
                            <a:srgbClr val="000000"/>
                          </a:solidFill>
                          <a:latin typeface="Pooppins"/>
                        </a:defRPr>
                      </a:pPr>
                      <a:r>
                        <a:t>          8.2. Non-Residential</a:t>
                      </a:r>
                    </a:p>
                  </a:txBody>
                  <a:tcPr>
                    <a:noFill/>
                    <a:lnL>
                      <a:noFill/>
                    </a:lnL>
                    <a:lnR>
                      <a:noFill/>
                    </a:lnR>
                    <a:lnT>
                      <a:noFill/>
                    </a:lnT>
                    <a:lnB>
                      <a:noFill/>
                    </a:lnB>
                  </a:tcPr>
                </a:tc>
                <a:tc>
                  <a:txBody>
                    <a:bodyPr/>
                    <a:lstStyle/>
                    <a:p>
                      <a:pPr>
                        <a:defRPr sz="1100" b="0">
                          <a:solidFill>
                            <a:srgbClr val="000000"/>
                          </a:solidFill>
                          <a:latin typeface="Pooppins"/>
                        </a:defRPr>
                      </a:pPr>
                      <a:r>
                        <a:t>                    11.2.6. Rest of Europe</a:t>
                      </a:r>
                    </a:p>
                  </a:txBody>
                  <a:tcPr>
                    <a:noFill/>
                    <a:lnL>
                      <a:noFill/>
                    </a:lnL>
                    <a:lnR>
                      <a:noFill/>
                    </a:lnR>
                    <a:lnT>
                      <a:noFill/>
                    </a:lnT>
                    <a:lnB>
                      <a:noFill/>
                    </a:lnB>
                  </a:tcPr>
                </a:tc>
              </a:tr>
              <a:tr h="349623">
                <a:tc>
                  <a:txBody>
                    <a:bodyPr/>
                    <a:lstStyle/>
                    <a:p>
                      <a:pPr>
                        <a:defRPr sz="1100" b="1">
                          <a:solidFill>
                            <a:srgbClr val="7030A0"/>
                          </a:solidFill>
                          <a:latin typeface="Pooppins"/>
                        </a:defRPr>
                      </a:pPr>
                      <a:r>
                        <a:t>9. Plastic Decking Market Size by Construction Type (2019-2032)</a:t>
                      </a:r>
                    </a:p>
                  </a:txBody>
                  <a:tcPr>
                    <a:noFill/>
                    <a:lnL>
                      <a:noFill/>
                    </a:lnL>
                    <a:lnR>
                      <a:noFill/>
                    </a:lnR>
                    <a:lnT>
                      <a:noFill/>
                    </a:lnT>
                    <a:lnB>
                      <a:noFill/>
                    </a:lnB>
                  </a:tcPr>
                </a:tc>
                <a:tc>
                  <a:txBody>
                    <a:bodyPr/>
                    <a:lstStyle/>
                    <a:p>
                      <a:pPr>
                        <a:defRPr sz="1100" b="0">
                          <a:solidFill>
                            <a:srgbClr val="000000"/>
                          </a:solidFill>
                          <a:latin typeface="Pooppins"/>
                        </a:defRPr>
                      </a:pPr>
                      <a:r>
                        <a:t>          11.3. Asia-Pacific (By Material Type, By Composite Type, By Application, By Construction Type, By Distribution Channel)</a:t>
                      </a:r>
                    </a:p>
                  </a:txBody>
                  <a:tcPr>
                    <a:noFill/>
                    <a:lnL>
                      <a:noFill/>
                    </a:lnL>
                    <a:lnR>
                      <a:noFill/>
                    </a:lnR>
                    <a:lnT>
                      <a:noFill/>
                    </a:lnT>
                    <a:lnB>
                      <a:noFill/>
                    </a:lnB>
                  </a:tcPr>
                </a:tc>
              </a:tr>
              <a:tr h="349632">
                <a:tc>
                  <a:txBody>
                    <a:bodyPr/>
                    <a:lstStyle/>
                    <a:p>
                      <a:pPr>
                        <a:defRPr sz="1100" b="0">
                          <a:solidFill>
                            <a:srgbClr val="000000"/>
                          </a:solidFill>
                          <a:latin typeface="Pooppins"/>
                        </a:defRPr>
                      </a:pPr>
                      <a:r>
                        <a:t>          9.1. Repairs &amp; Remodeling</a:t>
                      </a:r>
                    </a:p>
                  </a:txBody>
                  <a:tcPr>
                    <a:noFill/>
                    <a:lnL>
                      <a:noFill/>
                    </a:lnL>
                    <a:lnR>
                      <a:noFill/>
                    </a:lnR>
                    <a:lnT>
                      <a:noFill/>
                    </a:lnT>
                    <a:lnB>
                      <a:noFill/>
                    </a:lnB>
                  </a:tcPr>
                </a:tc>
                <a:tc>
                  <a:txBody>
                    <a:bodyPr/>
                    <a:lstStyle/>
                    <a:p>
                      <a:pPr>
                        <a:defRPr sz="1100" b="0">
                          <a:solidFill>
                            <a:srgbClr val="000000"/>
                          </a:solidFill>
                          <a:latin typeface="Pooppins"/>
                        </a:defRPr>
                      </a:pPr>
                      <a:r>
                        <a:t>                    11.3.1. China</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11.3.2. India</a:t>
                      </a:r>
                    </a:p>
                  </a:txBody>
                  <a:tcPr>
                    <a:noFill/>
                    <a:lnL>
                      <a:noFill/>
                    </a:lnL>
                    <a:lnR>
                      <a:noFill/>
                    </a:lnR>
                    <a:lnT>
                      <a:noFill/>
                    </a:lnT>
                    <a:lnB>
                      <a:noFill/>
                    </a:lnB>
                  </a:tcPr>
                </a:tc>
                <a:tc>
                  <a:txBody>
                    <a:bodyPr/>
                    <a:lstStyle/>
                    <a:p>
                      <a:pPr>
                        <a:defRPr sz="1100" b="0">
                          <a:solidFill>
                            <a:srgbClr val="000000"/>
                          </a:solidFill>
                          <a:latin typeface="Pooppins"/>
                        </a:defRPr>
                      </a:pPr>
                      <a:r>
                        <a:t>          12.5. Company Market Share Analysis, 2024</a:t>
                      </a:r>
                    </a:p>
                  </a:txBody>
                  <a:tcPr>
                    <a:noFill/>
                    <a:lnL>
                      <a:noFill/>
                    </a:lnL>
                    <a:lnR>
                      <a:noFill/>
                    </a:lnR>
                    <a:lnT>
                      <a:noFill/>
                    </a:lnT>
                    <a:lnB>
                      <a:noFill/>
                    </a:lnB>
                  </a:tcPr>
                </a:tc>
              </a:tr>
              <a:tr h="349623">
                <a:tc>
                  <a:txBody>
                    <a:bodyPr/>
                    <a:lstStyle/>
                    <a:p>
                      <a:pPr>
                        <a:defRPr sz="1100" b="0">
                          <a:solidFill>
                            <a:srgbClr val="000000"/>
                          </a:solidFill>
                          <a:latin typeface="Pooppins"/>
                        </a:defRPr>
                      </a:pPr>
                      <a:r>
                        <a:t>                    11.3.3. Japan</a:t>
                      </a:r>
                    </a:p>
                  </a:txBody>
                  <a:tcPr>
                    <a:noFill/>
                    <a:lnL>
                      <a:noFill/>
                    </a:lnL>
                    <a:lnR>
                      <a:noFill/>
                    </a:lnR>
                    <a:lnT>
                      <a:noFill/>
                    </a:lnT>
                    <a:lnB>
                      <a:noFill/>
                    </a:lnB>
                  </a:tcPr>
                </a:tc>
                <a:tc>
                  <a:txBody>
                    <a:bodyPr/>
                    <a:lstStyle/>
                    <a:p>
                      <a:pPr>
                        <a:defRPr sz="1100" b="1">
                          <a:solidFill>
                            <a:srgbClr val="7030A0"/>
                          </a:solidFill>
                          <a:latin typeface="Pooppins"/>
                        </a:defRPr>
                      </a:pPr>
                      <a:r>
                        <a:t>13. Key Company Profiles</a:t>
                      </a:r>
                    </a:p>
                  </a:txBody>
                  <a:tcPr>
                    <a:noFill/>
                    <a:lnL>
                      <a:noFill/>
                    </a:lnL>
                    <a:lnR>
                      <a:noFill/>
                    </a:lnR>
                    <a:lnT>
                      <a:noFill/>
                    </a:lnT>
                    <a:lnB>
                      <a:noFill/>
                    </a:lnB>
                  </a:tcPr>
                </a:tc>
              </a:tr>
              <a:tr h="349623">
                <a:tc>
                  <a:txBody>
                    <a:bodyPr/>
                    <a:lstStyle/>
                    <a:p>
                      <a:pPr>
                        <a:defRPr sz="1100" b="0">
                          <a:solidFill>
                            <a:srgbClr val="000000"/>
                          </a:solidFill>
                          <a:latin typeface="Pooppins"/>
                        </a:defRPr>
                      </a:pPr>
                      <a:r>
                        <a:t>                    11.3.4. South Korea</a:t>
                      </a:r>
                    </a:p>
                  </a:txBody>
                  <a:tcPr>
                    <a:noFill/>
                    <a:lnL>
                      <a:noFill/>
                    </a:lnL>
                    <a:lnR>
                      <a:noFill/>
                    </a:lnR>
                    <a:lnT>
                      <a:noFill/>
                    </a:lnT>
                    <a:lnB>
                      <a:noFill/>
                    </a:lnB>
                  </a:tcPr>
                </a:tc>
                <a:tc>
                  <a:txBody>
                    <a:bodyPr/>
                    <a:lstStyle/>
                    <a:p>
                      <a:pPr>
                        <a:defRPr sz="1100" b="0">
                          <a:solidFill>
                            <a:srgbClr val="000000"/>
                          </a:solidFill>
                          <a:latin typeface="Pooppins"/>
                        </a:defRPr>
                      </a:pPr>
                      <a:r>
                        <a:t>          13.1. Trex Company, Inc.</a:t>
                      </a:r>
                    </a:p>
                  </a:txBody>
                  <a:tcPr>
                    <a:noFill/>
                    <a:lnL>
                      <a:noFill/>
                    </a:lnL>
                    <a:lnR>
                      <a:noFill/>
                    </a:lnR>
                    <a:lnT>
                      <a:noFill/>
                    </a:lnT>
                    <a:lnB>
                      <a:noFill/>
                    </a:lnB>
                  </a:tcPr>
                </a:tc>
              </a:tr>
              <a:tr h="349623">
                <a:tc>
                  <a:txBody>
                    <a:bodyPr/>
                    <a:lstStyle/>
                    <a:p>
                      <a:pPr>
                        <a:defRPr sz="1100" b="0">
                          <a:solidFill>
                            <a:srgbClr val="000000"/>
                          </a:solidFill>
                          <a:latin typeface="Pooppins"/>
                        </a:defRPr>
                      </a:pPr>
                      <a:r>
                        <a:t>                    11.3.5. Rest of Asia Pacific</a:t>
                      </a:r>
                    </a:p>
                  </a:txBody>
                  <a:tcPr>
                    <a:noFill/>
                    <a:lnL>
                      <a:noFill/>
                    </a:lnL>
                    <a:lnR>
                      <a:noFill/>
                    </a:lnR>
                    <a:lnT>
                      <a:noFill/>
                    </a:lnT>
                    <a:lnB>
                      <a:noFill/>
                    </a:lnB>
                  </a:tcPr>
                </a:tc>
                <a:tc>
                  <a:txBody>
                    <a:bodyPr/>
                    <a:lstStyle/>
                    <a:p>
                      <a:pPr>
                        <a:defRPr sz="1100" b="0">
                          <a:solidFill>
                            <a:srgbClr val="000000"/>
                          </a:solidFill>
                          <a:latin typeface="Pooppins"/>
                        </a:defRPr>
                      </a:pPr>
                      <a:r>
                        <a:t>                    13.1.1. Company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 Latin America (By Material Type, By Composite Type, By Application, By Construction Type, By Distribution Channel)</a:t>
                      </a:r>
                    </a:p>
                  </a:txBody>
                  <a:tcPr>
                    <a:noFill/>
                    <a:lnL>
                      <a:noFill/>
                    </a:lnL>
                    <a:lnR>
                      <a:noFill/>
                    </a:lnR>
                    <a:lnT>
                      <a:noFill/>
                    </a:lnT>
                    <a:lnB>
                      <a:noFill/>
                    </a:lnB>
                  </a:tcPr>
                </a:tc>
                <a:tc>
                  <a:txBody>
                    <a:bodyPr/>
                    <a:lstStyle/>
                    <a:p>
                      <a:pPr>
                        <a:defRPr sz="1100" b="0">
                          <a:solidFill>
                            <a:srgbClr val="000000"/>
                          </a:solidFill>
                          <a:latin typeface="Pooppins"/>
                        </a:defRPr>
                      </a:pPr>
                      <a:r>
                        <a:t>                    13.1.2. Product Portfolio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11.4.1. Brazil</a:t>
                      </a:r>
                    </a:p>
                  </a:txBody>
                  <a:tcPr>
                    <a:noFill/>
                    <a:lnL>
                      <a:noFill/>
                    </a:lnL>
                    <a:lnR>
                      <a:noFill/>
                    </a:lnR>
                    <a:lnT>
                      <a:noFill/>
                    </a:lnT>
                    <a:lnB>
                      <a:noFill/>
                    </a:lnB>
                  </a:tcPr>
                </a:tc>
                <a:tc>
                  <a:txBody>
                    <a:bodyPr/>
                    <a:lstStyle/>
                    <a:p>
                      <a:pPr>
                        <a:defRPr sz="1100" b="0">
                          <a:solidFill>
                            <a:srgbClr val="000000"/>
                          </a:solidFill>
                          <a:latin typeface="Pooppins"/>
                        </a:defRPr>
                      </a:pPr>
                      <a:r>
                        <a:t>                    13.1.3. Financial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11.4.2. Mexico</a:t>
                      </a:r>
                    </a:p>
                  </a:txBody>
                  <a:tcPr>
                    <a:noFill/>
                    <a:lnL>
                      <a:noFill/>
                    </a:lnL>
                    <a:lnR>
                      <a:noFill/>
                    </a:lnR>
                    <a:lnT>
                      <a:noFill/>
                    </a:lnT>
                    <a:lnB>
                      <a:noFill/>
                    </a:lnB>
                  </a:tcPr>
                </a:tc>
                <a:tc>
                  <a:txBody>
                    <a:bodyPr/>
                    <a:lstStyle/>
                    <a:p>
                      <a:pPr>
                        <a:defRPr sz="1100" b="0">
                          <a:solidFill>
                            <a:srgbClr val="000000"/>
                          </a:solidFill>
                          <a:latin typeface="Pooppins"/>
                        </a:defRPr>
                      </a:pPr>
                      <a:r>
                        <a:t>                    13.1.4. Key Developments</a:t>
                      </a:r>
                    </a:p>
                  </a:txBody>
                  <a:tcPr>
                    <a:noFill/>
                    <a:lnL>
                      <a:noFill/>
                    </a:lnL>
                    <a:lnR>
                      <a:noFill/>
                    </a:lnR>
                    <a:lnT>
                      <a:noFill/>
                    </a:lnT>
                    <a:lnB>
                      <a:noFill/>
                    </a:lnB>
                  </a:tcPr>
                </a:tc>
              </a:tr>
              <a:tr h="349623">
                <a:tc>
                  <a:txBody>
                    <a:bodyPr/>
                    <a:lstStyle/>
                    <a:p>
                      <a:pPr>
                        <a:defRPr sz="1100" b="0">
                          <a:solidFill>
                            <a:srgbClr val="000000"/>
                          </a:solidFill>
                          <a:latin typeface="Pooppins"/>
                        </a:defRPr>
                      </a:pPr>
                      <a:r>
                        <a:t>                    11.4.3. Rest of Latin America</a:t>
                      </a:r>
                    </a:p>
                  </a:txBody>
                  <a:tcPr>
                    <a:noFill/>
                    <a:lnL>
                      <a:noFill/>
                    </a:lnL>
                    <a:lnR>
                      <a:noFill/>
                    </a:lnR>
                    <a:lnT>
                      <a:noFill/>
                    </a:lnT>
                    <a:lnB>
                      <a:noFill/>
                    </a:lnB>
                  </a:tcPr>
                </a:tc>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r>
              <a:tr h="349623">
                <a:tc>
                  <a:txBody>
                    <a:bodyPr/>
                    <a:lstStyle/>
                    <a:p>
                      <a:pPr>
                        <a:defRPr sz="1100" b="0">
                          <a:solidFill>
                            <a:srgbClr val="000000"/>
                          </a:solidFill>
                          <a:latin typeface="Pooppins"/>
                        </a:defRPr>
                      </a:pPr>
                      <a:r>
                        <a:t>          11.5. Middle East &amp; Africa (By Material Type, By Composite Type, By Application, By Construction Type, By Distribution Channel)</a:t>
                      </a:r>
                    </a:p>
                  </a:txBody>
                  <a:tcPr>
                    <a:noFill/>
                    <a:lnL>
                      <a:noFill/>
                    </a:lnL>
                    <a:lnR>
                      <a:noFill/>
                    </a:lnR>
                    <a:lnT>
                      <a:noFill/>
                    </a:lnT>
                    <a:lnB>
                      <a:noFill/>
                    </a:lnB>
                  </a:tcPr>
                </a:tc>
                <a:tc>
                  <a:txBody>
                    <a:bodyPr/>
                    <a:lstStyle/>
                    <a:p>
                      <a:pPr>
                        <a:defRPr sz="1100" b="0">
                          <a:solidFill>
                            <a:srgbClr val="000000"/>
                          </a:solidFill>
                          <a:latin typeface="Pooppins"/>
                        </a:defRPr>
                      </a:pPr>
                      <a:r>
                        <a:t>          13.2. The AZEK Company (TimberTech)</a:t>
                      </a:r>
                    </a:p>
                  </a:txBody>
                  <a:tcPr>
                    <a:noFill/>
                    <a:lnL>
                      <a:noFill/>
                    </a:lnL>
                    <a:lnR>
                      <a:noFill/>
                    </a:lnR>
                    <a:lnT>
                      <a:noFill/>
                    </a:lnT>
                    <a:lnB>
                      <a:noFill/>
                    </a:lnB>
                  </a:tcPr>
                </a:tc>
              </a:tr>
              <a:tr h="349623">
                <a:tc>
                  <a:txBody>
                    <a:bodyPr/>
                    <a:lstStyle/>
                    <a:p>
                      <a:pPr>
                        <a:defRPr sz="1100" b="0">
                          <a:solidFill>
                            <a:srgbClr val="000000"/>
                          </a:solidFill>
                          <a:latin typeface="Pooppins"/>
                        </a:defRPr>
                      </a:pPr>
                      <a:r>
                        <a:t>                    11.5.1. GCC Countries</a:t>
                      </a:r>
                    </a:p>
                  </a:txBody>
                  <a:tcPr>
                    <a:noFill/>
                    <a:lnL>
                      <a:noFill/>
                    </a:lnL>
                    <a:lnR>
                      <a:noFill/>
                    </a:lnR>
                    <a:lnT>
                      <a:noFill/>
                    </a:lnT>
                    <a:lnB>
                      <a:noFill/>
                    </a:lnB>
                  </a:tcPr>
                </a:tc>
                <a:tc>
                  <a:txBody>
                    <a:bodyPr/>
                    <a:lstStyle/>
                    <a:p>
                      <a:pPr>
                        <a:defRPr sz="1100" b="0">
                          <a:solidFill>
                            <a:srgbClr val="000000"/>
                          </a:solidFill>
                          <a:latin typeface="Pooppins"/>
                        </a:defRPr>
                      </a:pPr>
                      <a:r>
                        <a:t>          13.3. Fiberon</a:t>
                      </a:r>
                    </a:p>
                  </a:txBody>
                  <a:tcPr>
                    <a:noFill/>
                    <a:lnL>
                      <a:noFill/>
                    </a:lnL>
                    <a:lnR>
                      <a:noFill/>
                    </a:lnR>
                    <a:lnT>
                      <a:noFill/>
                    </a:lnT>
                    <a:lnB>
                      <a:noFill/>
                    </a:lnB>
                  </a:tcPr>
                </a:tc>
              </a:tr>
              <a:tr h="349623">
                <a:tc>
                  <a:txBody>
                    <a:bodyPr/>
                    <a:lstStyle/>
                    <a:p>
                      <a:pPr>
                        <a:defRPr sz="1100" b="0">
                          <a:solidFill>
                            <a:srgbClr val="000000"/>
                          </a:solidFill>
                          <a:latin typeface="Pooppins"/>
                        </a:defRPr>
                      </a:pPr>
                      <a:r>
                        <a:t>                    11.5.2. South Africa</a:t>
                      </a:r>
                    </a:p>
                  </a:txBody>
                  <a:tcPr>
                    <a:noFill/>
                    <a:lnL>
                      <a:noFill/>
                    </a:lnL>
                    <a:lnR>
                      <a:noFill/>
                    </a:lnR>
                    <a:lnT>
                      <a:noFill/>
                    </a:lnT>
                    <a:lnB>
                      <a:noFill/>
                    </a:lnB>
                  </a:tcPr>
                </a:tc>
                <a:tc>
                  <a:txBody>
                    <a:bodyPr/>
                    <a:lstStyle/>
                    <a:p>
                      <a:pPr>
                        <a:defRPr sz="1100" b="0">
                          <a:solidFill>
                            <a:srgbClr val="000000"/>
                          </a:solidFill>
                          <a:latin typeface="Pooppins"/>
                        </a:defRPr>
                      </a:pPr>
                      <a:r>
                        <a:t>          13.4. Deckorators</a:t>
                      </a:r>
                    </a:p>
                  </a:txBody>
                  <a:tcPr>
                    <a:noFill/>
                    <a:lnL>
                      <a:noFill/>
                    </a:lnL>
                    <a:lnR>
                      <a:noFill/>
                    </a:lnR>
                    <a:lnT>
                      <a:noFill/>
                    </a:lnT>
                    <a:lnB>
                      <a:noFill/>
                    </a:lnB>
                  </a:tcPr>
                </a:tc>
              </a:tr>
              <a:tr h="349623">
                <a:tc>
                  <a:txBody>
                    <a:bodyPr/>
                    <a:lstStyle/>
                    <a:p>
                      <a:pPr>
                        <a:defRPr sz="1100" b="0">
                          <a:solidFill>
                            <a:srgbClr val="000000"/>
                          </a:solidFill>
                          <a:latin typeface="Pooppins"/>
                        </a:defRPr>
                      </a:pPr>
                      <a:r>
                        <a:t>                    11.5.3. Rest of Middle East &amp; Africa</a:t>
                      </a:r>
                    </a:p>
                  </a:txBody>
                  <a:tcPr>
                    <a:noFill/>
                    <a:lnL>
                      <a:noFill/>
                    </a:lnL>
                    <a:lnR>
                      <a:noFill/>
                    </a:lnR>
                    <a:lnT>
                      <a:noFill/>
                    </a:lnT>
                    <a:lnB>
                      <a:noFill/>
                    </a:lnB>
                  </a:tcPr>
                </a:tc>
                <a:tc>
                  <a:txBody>
                    <a:bodyPr/>
                    <a:lstStyle/>
                    <a:p>
                      <a:pPr>
                        <a:defRPr sz="1100" b="0">
                          <a:solidFill>
                            <a:srgbClr val="000000"/>
                          </a:solidFill>
                          <a:latin typeface="Pooppins"/>
                        </a:defRPr>
                      </a:pPr>
                      <a:r>
                        <a:t>          13.5. MoistureShield</a:t>
                      </a:r>
                    </a:p>
                  </a:txBody>
                  <a:tcPr>
                    <a:noFill/>
                    <a:lnL>
                      <a:noFill/>
                    </a:lnL>
                    <a:lnR>
                      <a:noFill/>
                    </a:lnR>
                    <a:lnT>
                      <a:noFill/>
                    </a:lnT>
                    <a:lnB>
                      <a:noFill/>
                    </a:lnB>
                  </a:tcPr>
                </a:tc>
              </a:tr>
              <a:tr h="349623">
                <a:tc>
                  <a:txBody>
                    <a:bodyPr/>
                    <a:lstStyle/>
                    <a:p>
                      <a:pPr>
                        <a:defRPr sz="1100" b="1">
                          <a:solidFill>
                            <a:srgbClr val="7030A0"/>
                          </a:solidFill>
                          <a:latin typeface="Pooppins"/>
                        </a:defRPr>
                      </a:pPr>
                      <a:r>
                        <a:t>12. Competitive Lapscape</a:t>
                      </a:r>
                    </a:p>
                  </a:txBody>
                  <a:tcPr>
                    <a:noFill/>
                    <a:lnL>
                      <a:noFill/>
                    </a:lnL>
                    <a:lnR>
                      <a:noFill/>
                    </a:lnR>
                    <a:lnT>
                      <a:noFill/>
                    </a:lnT>
                    <a:lnB>
                      <a:noFill/>
                    </a:lnB>
                  </a:tcPr>
                </a:tc>
                <a:tc>
                  <a:txBody>
                    <a:bodyPr/>
                    <a:lstStyle/>
                    <a:p>
                      <a:pPr>
                        <a:defRPr sz="1100" b="0">
                          <a:solidFill>
                            <a:srgbClr val="000000"/>
                          </a:solidFill>
                          <a:latin typeface="Pooppins"/>
                        </a:defRPr>
                      </a:pPr>
                      <a:r>
                        <a:t>          13.6. Filcris Ltd</a:t>
                      </a:r>
                    </a:p>
                  </a:txBody>
                  <a:tcPr>
                    <a:noFill/>
                    <a:lnL>
                      <a:noFill/>
                    </a:lnL>
                    <a:lnR>
                      <a:noFill/>
                    </a:lnR>
                    <a:lnT>
                      <a:noFill/>
                    </a:lnT>
                    <a:lnB>
                      <a:noFill/>
                    </a:lnB>
                  </a:tcPr>
                </a:tc>
              </a:tr>
              <a:tr h="349623">
                <a:tc>
                  <a:txBody>
                    <a:bodyPr/>
                    <a:lstStyle/>
                    <a:p>
                      <a:pPr>
                        <a:defRPr sz="1100" b="0">
                          <a:solidFill>
                            <a:srgbClr val="000000"/>
                          </a:solidFill>
                          <a:latin typeface="Pooppins"/>
                        </a:defRPr>
                      </a:pPr>
                      <a:r>
                        <a:t>          12.1. Competitive Dashboard</a:t>
                      </a:r>
                    </a:p>
                  </a:txBody>
                  <a:tcPr>
                    <a:noFill/>
                    <a:lnL>
                      <a:noFill/>
                    </a:lnL>
                    <a:lnR>
                      <a:noFill/>
                    </a:lnR>
                    <a:lnT>
                      <a:noFill/>
                    </a:lnT>
                    <a:lnB>
                      <a:noFill/>
                    </a:lnB>
                  </a:tcPr>
                </a:tc>
                <a:tc>
                  <a:txBody>
                    <a:bodyPr/>
                    <a:lstStyle/>
                    <a:p>
                      <a:pPr>
                        <a:defRPr sz="1100" b="0">
                          <a:solidFill>
                            <a:srgbClr val="000000"/>
                          </a:solidFill>
                          <a:latin typeface="Pooppins"/>
                        </a:defRPr>
                      </a:pPr>
                      <a:r>
                        <a:t>          13.7. Leben India Private Limited</a:t>
                      </a:r>
                    </a:p>
                  </a:txBody>
                  <a:tcPr>
                    <a:noFill/>
                    <a:lnL>
                      <a:noFill/>
                    </a:lnL>
                    <a:lnR>
                      <a:noFill/>
                    </a:lnR>
                    <a:lnT>
                      <a:noFill/>
                    </a:lnT>
                    <a:lnB>
                      <a:noFill/>
                    </a:lnB>
                  </a:tcPr>
                </a:tc>
              </a:tr>
              <a:tr h="349623">
                <a:tc>
                  <a:txBody>
                    <a:bodyPr/>
                    <a:lstStyle/>
                    <a:p>
                      <a:pPr>
                        <a:defRPr sz="1100" b="0">
                          <a:solidFill>
                            <a:srgbClr val="000000"/>
                          </a:solidFill>
                          <a:latin typeface="Pooppins"/>
                        </a:defRPr>
                      </a:pPr>
                      <a:r>
                        <a:t>          12.2. Market Positioning of Key Players, 2024</a:t>
                      </a:r>
                    </a:p>
                  </a:txBody>
                  <a:tcPr>
                    <a:noFill/>
                    <a:lnL>
                      <a:noFill/>
                    </a:lnL>
                    <a:lnR>
                      <a:noFill/>
                    </a:lnR>
                    <a:lnT>
                      <a:noFill/>
                    </a:lnT>
                    <a:lnB>
                      <a:noFill/>
                    </a:lnB>
                  </a:tcPr>
                </a:tc>
                <a:tc>
                  <a:txBody>
                    <a:bodyPr/>
                    <a:lstStyle/>
                    <a:p>
                      <a:pPr>
                        <a:defRPr sz="1100" b="0">
                          <a:solidFill>
                            <a:srgbClr val="000000"/>
                          </a:solidFill>
                          <a:latin typeface="Pooppins"/>
                        </a:defRPr>
                      </a:pPr>
                      <a:r>
                        <a:t>          13.8. NewTechWood</a:t>
                      </a:r>
                    </a:p>
                  </a:txBody>
                  <a:tcPr>
                    <a:noFill/>
                    <a:lnL>
                      <a:noFill/>
                    </a:lnL>
                    <a:lnR>
                      <a:noFill/>
                    </a:lnR>
                    <a:lnT>
                      <a:noFill/>
                    </a:lnT>
                    <a:lnB>
                      <a:noFill/>
                    </a:lnB>
                  </a:tcPr>
                </a:tc>
              </a:tr>
              <a:tr h="349623">
                <a:tc>
                  <a:txBody>
                    <a:bodyPr/>
                    <a:lstStyle/>
                    <a:p>
                      <a:pPr>
                        <a:defRPr sz="1100" b="0">
                          <a:solidFill>
                            <a:srgbClr val="000000"/>
                          </a:solidFill>
                          <a:latin typeface="Pooppins"/>
                        </a:defRPr>
                      </a:pPr>
                      <a:r>
                        <a:t>          12.3. Strategies Adopted by Key Market Players</a:t>
                      </a:r>
                    </a:p>
                  </a:txBody>
                  <a:tcPr>
                    <a:noFill/>
                    <a:lnL>
                      <a:noFill/>
                    </a:lnL>
                    <a:lnR>
                      <a:noFill/>
                    </a:lnR>
                    <a:lnT>
                      <a:noFill/>
                    </a:lnT>
                    <a:lnB>
                      <a:noFill/>
                    </a:lnB>
                  </a:tcPr>
                </a:tc>
                <a:tc>
                  <a:txBody>
                    <a:bodyPr/>
                    <a:lstStyle/>
                    <a:p>
                      <a:pPr>
                        <a:defRPr sz="1100" b="0">
                          <a:solidFill>
                            <a:srgbClr val="000000"/>
                          </a:solidFill>
                          <a:latin typeface="Pooppins"/>
                        </a:defRPr>
                      </a:pPr>
                      <a:r>
                        <a:t>          13.9. Wolf Home Products</a:t>
                      </a:r>
                    </a:p>
                  </a:txBody>
                  <a:tcPr>
                    <a:noFill/>
                    <a:lnL>
                      <a:noFill/>
                    </a:lnL>
                    <a:lnR>
                      <a:noFill/>
                    </a:lnR>
                    <a:lnT>
                      <a:noFill/>
                    </a:lnT>
                    <a:lnB>
                      <a:noFill/>
                    </a:lnB>
                  </a:tcPr>
                </a:tc>
              </a:tr>
              <a:tr h="349632">
                <a:tc>
                  <a:txBody>
                    <a:bodyPr/>
                    <a:lstStyle/>
                    <a:p>
                      <a:pPr>
                        <a:defRPr sz="1100" b="0">
                          <a:solidFill>
                            <a:srgbClr val="000000"/>
                          </a:solidFill>
                          <a:latin typeface="Pooppins"/>
                        </a:defRPr>
                      </a:pPr>
                      <a:r>
                        <a:t>          12.4. Recent Developments in the Market</a:t>
                      </a:r>
                    </a:p>
                  </a:txBody>
                  <a:tcPr>
                    <a:noFill/>
                    <a:lnL>
                      <a:noFill/>
                    </a:lnL>
                    <a:lnR>
                      <a:noFill/>
                    </a:lnR>
                    <a:lnT>
                      <a:noFill/>
                    </a:lnT>
                    <a:lnB>
                      <a:noFill/>
                    </a:lnB>
                  </a:tcPr>
                </a:tc>
                <a:tc>
                  <a:txBody>
                    <a:bodyPr/>
                    <a:lstStyle/>
                    <a:p>
                      <a:pPr>
                        <a:defRPr sz="1100" b="0">
                          <a:solidFill>
                            <a:srgbClr val="000000"/>
                          </a:solidFill>
                          <a:latin typeface="Pooppins"/>
                        </a:defRPr>
                      </a:pPr>
                      <a:r>
                        <a:t>          13.10. Alstone Industries Pvt. Ltd.</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13.11. Dura Composites Ltd</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13.12. Envision Outdoor Living</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13.13. Lumberock</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13.14. Cali Bamboo</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13.15. Owens Corning</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13.16. Ekodeck</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13.17. EnviroBuild</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13.18. Geolam</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13.19. Stratco</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13.20. Green Bay Decking</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900" b="0">
                          <a:solidFill>
                            <a:srgbClr val="000000"/>
                          </a:solidFill>
                          <a:latin typeface="Pooppins"/>
                        </a:defRPr>
                      </a:pPr>
                      <a:r>
                        <a:t>Note : The list of companies mentioned are for indication purpose and are subject to change over the due course of the research</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1">
                          <a:solidFill>
                            <a:srgbClr val="7030A0"/>
                          </a:solidFill>
                          <a:latin typeface="Pooppins"/>
                        </a:defRPr>
                      </a:pPr>
                      <a:r>
                        <a:t>14.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32">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PLASTIC DECKING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14262</TotalTime>
  <Words>2434</Words>
  <Application>Microsoft Office PowerPoint</Application>
  <PresentationFormat>Widescreen</PresentationFormat>
  <Paragraphs>492</Paragraphs>
  <Slides>42</Slides>
  <Notes>13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42</vt:i4>
      </vt:variant>
    </vt:vector>
  </HeadingPairs>
  <TitlesOfParts>
    <vt:vector size="57"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DYNAMICS &amp; OUTLOOK </vt:lpstr>
      <vt:lpstr>MARKET DYNAMICS &amp; OUTLOOK </vt:lpstr>
      <vt:lpstr>MARKET DYNAMICS &amp; OUTLOOK : MARKET DRIVERS &amp; OPPORTUNITIES (1/X) </vt:lpstr>
      <vt:lpstr>MARKET DYNAMICS &amp; OUTLOOK : MARKET DRIVERS &amp; OPPORTUNITIES (2/X) </vt:lpstr>
      <vt:lpstr>MARKET DYNAMICS &amp; OUTLOOK : MARKET RESTRAINTS &amp; CHALLENGES [1/X]</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LANDSCAPE Competitive Dashboard Market Positioning of Key Players, 2024 Strategies Adopted By Key Market Players Recent Development  Market Share Analysis, 2024</vt:lpstr>
      <vt:lpstr>COMPETITIVE LANDSCAPE</vt:lpstr>
      <vt:lpstr>COMPETITIVE DASHBOARD</vt:lpstr>
      <vt:lpstr>COMPANY PROFILES</vt:lpstr>
      <vt:lpstr>{{company}} - COMPANY OVERVIEW</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122</cp:revision>
  <dcterms:created xsi:type="dcterms:W3CDTF">2024-08-12T13:13:25Z</dcterms:created>
  <dcterms:modified xsi:type="dcterms:W3CDTF">2025-09-18T06:21:17Z</dcterms:modified>
</cp:coreProperties>
</file>